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87" r:id="rId5"/>
    <p:sldId id="276" r:id="rId6"/>
    <p:sldId id="263" r:id="rId7"/>
    <p:sldId id="268" r:id="rId8"/>
    <p:sldId id="269" r:id="rId9"/>
    <p:sldId id="301" r:id="rId10"/>
    <p:sldId id="272" r:id="rId11"/>
    <p:sldId id="304" r:id="rId12"/>
    <p:sldId id="271" r:id="rId13"/>
    <p:sldId id="285" r:id="rId14"/>
    <p:sldId id="286" r:id="rId15"/>
    <p:sldId id="288" r:id="rId16"/>
    <p:sldId id="306" r:id="rId17"/>
    <p:sldId id="270" r:id="rId18"/>
    <p:sldId id="289" r:id="rId19"/>
    <p:sldId id="307" r:id="rId20"/>
    <p:sldId id="312" r:id="rId21"/>
    <p:sldId id="260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熊仪_aYju7RJj" initials="熊" lastIdx="0" clrIdx="0"/>
  <p:cmAuthor id="1" name="哒哒 熊猫" initials="哒哒" lastIdx="1" clrIdx="0"/>
  <p:cmAuthor id="8" name="yifei" initials="y" lastIdx="1" clrIdx="7"/>
  <p:cmAuthor id="2" name="kingsoft" initials="k" lastIdx="1" clrIdx="1"/>
  <p:cmAuthor id="9" name="ADMIN" initials="A" lastIdx="1" clrIdx="8"/>
  <p:cmAuthor id="3" name="zhouzean" initials="z" lastIdx="1" clrIdx="2"/>
  <p:cmAuthor id="4" name="李鹏飞_6bQfzI3a" initials="李" lastIdx="0" clrIdx="0"/>
  <p:cmAuthor id="5" name="李晓菲_MZFnUzi6" initials="李" lastIdx="0" clrIdx="0"/>
  <p:cmAuthor id="6" name="小珞_QjMfU7FR" initials="小" lastIdx="0" clrIdx="0"/>
  <p:cmAuthor id="2001" name="骆倩怡_Znauj26B" initials="authorId_382814100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gs" Target="tags/tag199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>
            <p:custDataLst>
              <p:tags r:id="rId2"/>
            </p:custDataLst>
          </p:nvPr>
        </p:nvSpPr>
        <p:spPr>
          <a:xfrm>
            <a:off x="-14605" y="-14605"/>
            <a:ext cx="6006465" cy="68973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 rot="16200000">
            <a:off x="-1402080" y="1361440"/>
            <a:ext cx="6894830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16200000">
            <a:off x="-1342039" y="2313346"/>
            <a:ext cx="4864351" cy="22310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25" name="圆角矩形 24"/>
          <p:cNvSpPr/>
          <p:nvPr>
            <p:custDataLst>
              <p:tags r:id="rId5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cxnSp>
        <p:nvCxnSpPr>
          <p:cNvPr id="10" name="直接连接符 9"/>
          <p:cNvCxnSpPr/>
          <p:nvPr>
            <p:custDataLst>
              <p:tags r:id="rId6"/>
            </p:custDataLst>
          </p:nvPr>
        </p:nvCxnSpPr>
        <p:spPr>
          <a:xfrm>
            <a:off x="11197590" y="300291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>
            <p:custDataLst>
              <p:tags r:id="rId7"/>
            </p:custDataLst>
          </p:nvPr>
        </p:nvCxnSpPr>
        <p:spPr>
          <a:xfrm>
            <a:off x="11305540" y="193421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11305540" y="347662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9"/>
            </p:custDataLst>
          </p:nvPr>
        </p:nvSpPr>
        <p:spPr>
          <a:xfrm>
            <a:off x="10027285" y="4343400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1" name="椭圆 20"/>
          <p:cNvSpPr/>
          <p:nvPr>
            <p:custDataLst>
              <p:tags r:id="rId10"/>
            </p:custDataLst>
          </p:nvPr>
        </p:nvSpPr>
        <p:spPr>
          <a:xfrm>
            <a:off x="10133965" y="4450080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0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90" name="向下箭头"/>
          <p:cNvSpPr/>
          <p:nvPr>
            <p:custDataLst>
              <p:tags r:id="rId11"/>
            </p:custDataLst>
          </p:nvPr>
        </p:nvSpPr>
        <p:spPr>
          <a:xfrm>
            <a:off x="10238105" y="4542790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12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13"/>
            </p:custDataLst>
          </p:nvPr>
        </p:nvSpPr>
        <p:spPr>
          <a:xfrm>
            <a:off x="2273300" y="4438650"/>
            <a:ext cx="7589520" cy="6616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>
                <a:sym typeface="+mn-ea"/>
              </a:rPr>
              <a:t>单击编辑文本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4"/>
            </p:custDataLst>
          </p:nvPr>
        </p:nvSpPr>
        <p:spPr>
          <a:xfrm>
            <a:off x="2273300" y="1901190"/>
            <a:ext cx="8413750" cy="17094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7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3"/>
            </p:custDataLst>
          </p:nvPr>
        </p:nvSpPr>
        <p:spPr>
          <a:xfrm>
            <a:off x="695960" y="1216660"/>
            <a:ext cx="10800080" cy="476948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lt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 userDrawn="1">
            <p:custDataLst>
              <p:tags r:id="rId2"/>
            </p:custDataLst>
          </p:nvPr>
        </p:nvSpPr>
        <p:spPr>
          <a:xfrm>
            <a:off x="-14605" y="-14605"/>
            <a:ext cx="6006465" cy="68973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4" name="任意多边形 23"/>
          <p:cNvSpPr/>
          <p:nvPr userDrawn="1">
            <p:custDataLst>
              <p:tags r:id="rId3"/>
            </p:custDataLst>
          </p:nvPr>
        </p:nvSpPr>
        <p:spPr>
          <a:xfrm rot="16200000">
            <a:off x="-1402080" y="1361440"/>
            <a:ext cx="6894830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26" name="任意多边形 25"/>
          <p:cNvSpPr/>
          <p:nvPr userDrawn="1">
            <p:custDataLst>
              <p:tags r:id="rId4"/>
            </p:custDataLst>
          </p:nvPr>
        </p:nvSpPr>
        <p:spPr>
          <a:xfrm rot="16200000">
            <a:off x="-1342039" y="2313346"/>
            <a:ext cx="4864351" cy="22310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30" name="圆角矩形 29"/>
          <p:cNvSpPr/>
          <p:nvPr userDrawn="1">
            <p:custDataLst>
              <p:tags r:id="rId5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cxnSp>
        <p:nvCxnSpPr>
          <p:cNvPr id="32" name="直接连接符 31"/>
          <p:cNvCxnSpPr/>
          <p:nvPr userDrawn="1">
            <p:custDataLst>
              <p:tags r:id="rId6"/>
            </p:custDataLst>
          </p:nvPr>
        </p:nvCxnSpPr>
        <p:spPr>
          <a:xfrm>
            <a:off x="11197590" y="298132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>
            <p:custDataLst>
              <p:tags r:id="rId7"/>
            </p:custDataLst>
          </p:nvPr>
        </p:nvCxnSpPr>
        <p:spPr>
          <a:xfrm>
            <a:off x="11305540" y="191262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>
            <p:custDataLst>
              <p:tags r:id="rId8"/>
            </p:custDataLst>
          </p:nvPr>
        </p:nvCxnSpPr>
        <p:spPr>
          <a:xfrm>
            <a:off x="11305540" y="345503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>
            <p:custDataLst>
              <p:tags r:id="rId9"/>
            </p:custDataLst>
          </p:nvPr>
        </p:nvSpPr>
        <p:spPr>
          <a:xfrm>
            <a:off x="10016490" y="4434205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lnSpcReduction="1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8" name="椭圆 37"/>
          <p:cNvSpPr/>
          <p:nvPr userDrawn="1">
            <p:custDataLst>
              <p:tags r:id="rId10"/>
            </p:custDataLst>
          </p:nvPr>
        </p:nvSpPr>
        <p:spPr>
          <a:xfrm>
            <a:off x="10123170" y="4540885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39" name="向下箭头"/>
          <p:cNvSpPr/>
          <p:nvPr userDrawn="1">
            <p:custDataLst>
              <p:tags r:id="rId11"/>
            </p:custDataLst>
          </p:nvPr>
        </p:nvSpPr>
        <p:spPr>
          <a:xfrm>
            <a:off x="10227310" y="4633595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44" name="任意多边形 43"/>
          <p:cNvSpPr/>
          <p:nvPr userDrawn="1">
            <p:custDataLst>
              <p:tags r:id="rId12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13"/>
            </p:custDataLst>
          </p:nvPr>
        </p:nvSpPr>
        <p:spPr>
          <a:xfrm>
            <a:off x="2408555" y="4432935"/>
            <a:ext cx="7423150" cy="6673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4"/>
            </p:custDataLst>
          </p:nvPr>
        </p:nvSpPr>
        <p:spPr>
          <a:xfrm>
            <a:off x="2418715" y="1901190"/>
            <a:ext cx="8250555" cy="170561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72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95960" y="1245235"/>
            <a:ext cx="10800080" cy="493141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 userDrawn="1">
            <p:custDataLst>
              <p:tags r:id="rId3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直接连接符 59"/>
          <p:cNvCxnSpPr/>
          <p:nvPr>
            <p:custDataLst>
              <p:tags r:id="rId2"/>
            </p:custDataLst>
          </p:nvPr>
        </p:nvCxnSpPr>
        <p:spPr>
          <a:xfrm>
            <a:off x="3509010" y="1475105"/>
            <a:ext cx="0" cy="4572000"/>
          </a:xfrm>
          <a:prstGeom prst="line">
            <a:avLst/>
          </a:prstGeom>
          <a:ln>
            <a:solidFill>
              <a:schemeClr val="bg2">
                <a:lumMod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>
            <p:custDataLst>
              <p:tags r:id="rId3"/>
            </p:custDataLst>
          </p:nvPr>
        </p:nvSpPr>
        <p:spPr>
          <a:xfrm>
            <a:off x="-18415" y="0"/>
            <a:ext cx="2251075" cy="8718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5" h="1373">
                <a:moveTo>
                  <a:pt x="0" y="0"/>
                </a:moveTo>
                <a:lnTo>
                  <a:pt x="3545" y="0"/>
                </a:lnTo>
                <a:lnTo>
                  <a:pt x="3545" y="1023"/>
                </a:lnTo>
                <a:cubicBezTo>
                  <a:pt x="3545" y="1217"/>
                  <a:pt x="3389" y="1373"/>
                  <a:pt x="3195" y="1373"/>
                </a:cubicBezTo>
                <a:lnTo>
                  <a:pt x="9" y="1373"/>
                </a:lnTo>
                <a:lnTo>
                  <a:pt x="0" y="137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4"/>
            </p:custDataLst>
          </p:nvPr>
        </p:nvSpPr>
        <p:spPr>
          <a:xfrm>
            <a:off x="1166495" y="1793240"/>
            <a:ext cx="1375410" cy="3604895"/>
          </a:xfrm>
          <a:prstGeom prst="rect">
            <a:avLst/>
          </a:prstGeom>
          <a:noFill/>
        </p:spPr>
        <p:txBody>
          <a:bodyPr vert="eaVert"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2"/>
            </p:custDataLst>
          </p:nvPr>
        </p:nvSpPr>
        <p:spPr>
          <a:xfrm rot="16200000">
            <a:off x="977900" y="1336040"/>
            <a:ext cx="4351020" cy="43510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3"/>
            </p:custDataLst>
          </p:nvPr>
        </p:nvSpPr>
        <p:spPr>
          <a:xfrm rot="16200000">
            <a:off x="1828800" y="2186940"/>
            <a:ext cx="2649220" cy="26492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9" name="弧形 8"/>
          <p:cNvSpPr/>
          <p:nvPr>
            <p:custDataLst>
              <p:tags r:id="rId4"/>
            </p:custDataLst>
          </p:nvPr>
        </p:nvSpPr>
        <p:spPr>
          <a:xfrm>
            <a:off x="301625" y="659765"/>
            <a:ext cx="5703570" cy="5703570"/>
          </a:xfrm>
          <a:prstGeom prst="arc">
            <a:avLst>
              <a:gd name="adj1" fmla="val 16200000"/>
              <a:gd name="adj2" fmla="val 5319923"/>
            </a:avLst>
          </a:prstGeom>
          <a:ln>
            <a:solidFill>
              <a:schemeClr val="bg2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0800000">
            <a:off x="6876415" y="3851910"/>
            <a:ext cx="2408555" cy="15938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6"/>
            </p:custDataLst>
          </p:nvPr>
        </p:nvSpPr>
        <p:spPr>
          <a:xfrm flipV="1">
            <a:off x="8945880" y="0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7"/>
            </p:custDataLst>
          </p:nvPr>
        </p:nvSpPr>
        <p:spPr>
          <a:xfrm>
            <a:off x="1828800" y="3004185"/>
            <a:ext cx="2649220" cy="120840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6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节编号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8"/>
            </p:custDataLst>
          </p:nvPr>
        </p:nvSpPr>
        <p:spPr>
          <a:xfrm>
            <a:off x="6732905" y="2092325"/>
            <a:ext cx="5005070" cy="16840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4"/>
            <p:custDataLst>
              <p:tags r:id="rId2"/>
            </p:custDataLst>
          </p:nvPr>
        </p:nvSpPr>
        <p:spPr>
          <a:xfrm>
            <a:off x="6400800" y="1245235"/>
            <a:ext cx="509524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95960" y="1245235"/>
            <a:ext cx="508889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 userDrawn="1">
            <p:custDataLst>
              <p:tags r:id="rId4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lt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2"/>
            </p:custDataLst>
          </p:nvPr>
        </p:nvSpPr>
        <p:spPr>
          <a:xfrm>
            <a:off x="6235065" y="1671955"/>
            <a:ext cx="5260975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235065" y="1247140"/>
            <a:ext cx="5260975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95325" y="1671955"/>
            <a:ext cx="5255260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5"/>
            </p:custDataLst>
          </p:nvPr>
        </p:nvSpPr>
        <p:spPr>
          <a:xfrm>
            <a:off x="695325" y="1247140"/>
            <a:ext cx="5255260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1" name="任意多边形 10"/>
          <p:cNvSpPr/>
          <p:nvPr userDrawn="1">
            <p:custDataLst>
              <p:tags r:id="rId6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7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lt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2"/>
            <p:custDataLst>
              <p:tags r:id="rId2"/>
            </p:custDataLst>
          </p:nvPr>
        </p:nvSpPr>
        <p:spPr>
          <a:xfrm>
            <a:off x="695960" y="1244600"/>
            <a:ext cx="10800080" cy="493268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 userDrawn="1">
            <p:custDataLst>
              <p:tags r:id="rId3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1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6000" y="360000"/>
            <a:ext cx="1080000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96000" y="1236980"/>
            <a:ext cx="10800000" cy="4939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lt"/>
          <a:cs typeface="MiSans Normal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2.xml"/><Relationship Id="rId2" Type="http://schemas.openxmlformats.org/officeDocument/2006/relationships/image" Target="../media/image8.png"/><Relationship Id="rId1" Type="http://schemas.openxmlformats.org/officeDocument/2006/relationships/tags" Target="../tags/tag16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4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66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tags" Target="../tags/tag165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tags" Target="../tags/tag16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tags" Target="../tags/tag169.xml"/><Relationship Id="rId3" Type="http://schemas.openxmlformats.org/officeDocument/2006/relationships/image" Target="../media/image17.png"/><Relationship Id="rId2" Type="http://schemas.openxmlformats.org/officeDocument/2006/relationships/tags" Target="../tags/tag168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70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3" Type="http://schemas.openxmlformats.org/officeDocument/2006/relationships/slideLayout" Target="../slideLayouts/slideLayout7.xml"/><Relationship Id="rId22" Type="http://schemas.openxmlformats.org/officeDocument/2006/relationships/tags" Target="../tags/tag192.xml"/><Relationship Id="rId21" Type="http://schemas.openxmlformats.org/officeDocument/2006/relationships/tags" Target="../tags/tag191.xml"/><Relationship Id="rId20" Type="http://schemas.openxmlformats.org/officeDocument/2006/relationships/tags" Target="../tags/tag190.xml"/><Relationship Id="rId2" Type="http://schemas.openxmlformats.org/officeDocument/2006/relationships/tags" Target="../tags/tag172.xml"/><Relationship Id="rId19" Type="http://schemas.openxmlformats.org/officeDocument/2006/relationships/tags" Target="../tags/tag189.xml"/><Relationship Id="rId18" Type="http://schemas.openxmlformats.org/officeDocument/2006/relationships/tags" Target="../tags/tag188.xml"/><Relationship Id="rId17" Type="http://schemas.openxmlformats.org/officeDocument/2006/relationships/tags" Target="../tags/tag187.xml"/><Relationship Id="rId16" Type="http://schemas.openxmlformats.org/officeDocument/2006/relationships/tags" Target="../tags/tag186.xml"/><Relationship Id="rId15" Type="http://schemas.openxmlformats.org/officeDocument/2006/relationships/tags" Target="../tags/tag185.xml"/><Relationship Id="rId14" Type="http://schemas.openxmlformats.org/officeDocument/2006/relationships/tags" Target="../tags/tag184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tags" Target="../tags/tag17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96.xml"/><Relationship Id="rId6" Type="http://schemas.openxmlformats.org/officeDocument/2006/relationships/image" Target="../media/image2.png"/><Relationship Id="rId5" Type="http://schemas.openxmlformats.org/officeDocument/2006/relationships/tags" Target="../tags/tag195.xml"/><Relationship Id="rId4" Type="http://schemas.openxmlformats.org/officeDocument/2006/relationships/image" Target="../media/image3.png"/><Relationship Id="rId3" Type="http://schemas.openxmlformats.org/officeDocument/2006/relationships/tags" Target="../tags/tag194.xml"/><Relationship Id="rId2" Type="http://schemas.openxmlformats.org/officeDocument/2006/relationships/image" Target="../media/image1.png"/><Relationship Id="rId1" Type="http://schemas.openxmlformats.org/officeDocument/2006/relationships/tags" Target="../tags/tag19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198.xml"/><Relationship Id="rId1" Type="http://schemas.openxmlformats.org/officeDocument/2006/relationships/tags" Target="../tags/tag19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9" Type="http://schemas.openxmlformats.org/officeDocument/2006/relationships/notesSlide" Target="../notesSlides/notesSlide2.xml"/><Relationship Id="rId18" Type="http://schemas.openxmlformats.org/officeDocument/2006/relationships/slideLayout" Target="../slideLayouts/slideLayout3.xml"/><Relationship Id="rId17" Type="http://schemas.openxmlformats.org/officeDocument/2006/relationships/tags" Target="../tags/tag118.xml"/><Relationship Id="rId16" Type="http://schemas.openxmlformats.org/officeDocument/2006/relationships/tags" Target="../tags/tag117.xml"/><Relationship Id="rId15" Type="http://schemas.openxmlformats.org/officeDocument/2006/relationships/tags" Target="../tags/tag116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tags" Target="../tags/tag10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0" Type="http://schemas.openxmlformats.org/officeDocument/2006/relationships/notesSlide" Target="../notesSlides/notesSlide3.xml"/><Relationship Id="rId2" Type="http://schemas.openxmlformats.org/officeDocument/2006/relationships/tags" Target="../tags/tag120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133.xml"/><Relationship Id="rId17" Type="http://schemas.openxmlformats.org/officeDocument/2006/relationships/image" Target="../media/image3.png"/><Relationship Id="rId16" Type="http://schemas.openxmlformats.org/officeDocument/2006/relationships/image" Target="../media/image2.png"/><Relationship Id="rId15" Type="http://schemas.openxmlformats.org/officeDocument/2006/relationships/image" Target="../media/image1.png"/><Relationship Id="rId14" Type="http://schemas.openxmlformats.org/officeDocument/2006/relationships/tags" Target="../tags/tag132.xml"/><Relationship Id="rId13" Type="http://schemas.openxmlformats.org/officeDocument/2006/relationships/tags" Target="../tags/tag131.xml"/><Relationship Id="rId12" Type="http://schemas.openxmlformats.org/officeDocument/2006/relationships/tags" Target="../tags/tag130.xml"/><Relationship Id="rId11" Type="http://schemas.openxmlformats.org/officeDocument/2006/relationships/tags" Target="../tags/tag129.xml"/><Relationship Id="rId10" Type="http://schemas.openxmlformats.org/officeDocument/2006/relationships/tags" Target="../tags/tag128.xml"/><Relationship Id="rId1" Type="http://schemas.openxmlformats.org/officeDocument/2006/relationships/tags" Target="../tags/tag11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144.xml"/><Relationship Id="rId10" Type="http://schemas.openxmlformats.org/officeDocument/2006/relationships/tags" Target="../tags/tag143.xml"/><Relationship Id="rId1" Type="http://schemas.openxmlformats.org/officeDocument/2006/relationships/tags" Target="../tags/tag13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46.xml"/><Relationship Id="rId2" Type="http://schemas.openxmlformats.org/officeDocument/2006/relationships/image" Target="../media/image4.png"/><Relationship Id="rId1" Type="http://schemas.openxmlformats.org/officeDocument/2006/relationships/tags" Target="../tags/tag14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8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4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158.xml"/><Relationship Id="rId1" Type="http://schemas.openxmlformats.org/officeDocument/2006/relationships/tags" Target="../tags/tag14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59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0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lstStyle/>
          <a:p>
            <a:r>
              <a:rPr>
                <a:latin typeface="+mj-ea"/>
                <a:ea typeface="+mj-ea"/>
              </a:rPr>
              <a:t>汇报人：</a:t>
            </a:r>
            <a:r>
              <a:rPr>
                <a:latin typeface="+mj-ea"/>
                <a:ea typeface="+mj-ea"/>
              </a:rPr>
              <a:t>王松</a:t>
            </a:r>
            <a:endParaRPr>
              <a:latin typeface="+mj-ea"/>
              <a:ea typeface="+mj-ea"/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altLang="zh-CN">
                <a:sym typeface="+mn-ea"/>
              </a:rPr>
              <a:t>基于</a:t>
            </a:r>
            <a:r>
              <a:rPr lang="en-US" altLang="zh-CN">
                <a:sym typeface="+mn-ea"/>
              </a:rPr>
              <a:t>es</a:t>
            </a:r>
            <a:r>
              <a:rPr>
                <a:sym typeface="+mn-ea"/>
              </a:rPr>
              <a:t>和</a:t>
            </a:r>
            <a:r>
              <a:rPr lang="en-US" altLang="zh-CN">
                <a:sym typeface="+mn-ea"/>
              </a:rPr>
              <a:t>ts</a:t>
            </a:r>
            <a:r>
              <a:rPr>
                <a:sym typeface="+mn-ea"/>
              </a:rPr>
              <a:t>码流的</a:t>
            </a:r>
            <a:br>
              <a:rPr>
                <a:sym typeface="+mn-ea"/>
              </a:rPr>
            </a:br>
            <a:r>
              <a:rPr>
                <a:sym typeface="+mn-ea"/>
              </a:rPr>
              <a:t>音视频质量</a:t>
            </a:r>
            <a:r>
              <a:rPr>
                <a:sym typeface="+mn-ea"/>
              </a:rPr>
              <a:t>分析</a:t>
            </a:r>
            <a:endParaRPr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>
            <a:normAutofit/>
          </a:bodyPr>
          <a:p>
            <a:pPr algn="l"/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3. 技术要点--音视频流分离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2" name="图片 101"/>
          <p:cNvPicPr/>
          <p:nvPr>
            <p:custDataLst>
              <p:tags r:id="rId1"/>
            </p:custDataLst>
          </p:nvPr>
        </p:nvPicPr>
        <p:blipFill>
          <a:blip r:embed="rId2"/>
          <a:srcRect b="10506"/>
          <a:stretch>
            <a:fillRect/>
          </a:stretch>
        </p:blipFill>
        <p:spPr>
          <a:xfrm>
            <a:off x="1255395" y="1216025"/>
            <a:ext cx="5118735" cy="4819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432040" y="1771015"/>
            <a:ext cx="4064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</a:t>
            </a:r>
            <a:r>
              <a:rPr lang="en-US" altLang="zh-CN"/>
              <a:t>ts</a:t>
            </a:r>
            <a:r>
              <a:rPr lang="zh-CN" altLang="en-US"/>
              <a:t>流打开后进行</a:t>
            </a:r>
            <a:r>
              <a:rPr lang="zh-CN" altLang="en-US"/>
              <a:t>解码</a:t>
            </a:r>
            <a:endParaRPr lang="zh-CN" altLang="en-US"/>
          </a:p>
          <a:p>
            <a:r>
              <a:rPr lang="zh-CN" altLang="en-US"/>
              <a:t>拆分成视频流和音频</a:t>
            </a:r>
            <a:r>
              <a:rPr lang="zh-CN" altLang="en-US"/>
              <a:t>流</a:t>
            </a:r>
            <a:endParaRPr lang="zh-CN" altLang="en-US"/>
          </a:p>
          <a:p>
            <a:r>
              <a:rPr lang="zh-CN" altLang="en-US"/>
              <a:t>测试视频流是</a:t>
            </a:r>
            <a:r>
              <a:rPr lang="en-US" altLang="zh-CN"/>
              <a:t>h264</a:t>
            </a:r>
            <a:endParaRPr lang="en-US" altLang="zh-CN"/>
          </a:p>
          <a:p>
            <a:r>
              <a:rPr lang="zh-CN" altLang="en-US"/>
              <a:t>测试音频流是</a:t>
            </a:r>
            <a:r>
              <a:rPr lang="en-US" altLang="zh-CN"/>
              <a:t>aac</a:t>
            </a:r>
            <a:endParaRPr lang="en-US" altLang="zh-CN"/>
          </a:p>
          <a:p>
            <a:r>
              <a:rPr lang="zh-CN" altLang="en-US"/>
              <a:t>将分离出的音视频流进行评估和</a:t>
            </a:r>
            <a:r>
              <a:rPr lang="zh-CN" altLang="en-US"/>
              <a:t>分析</a:t>
            </a:r>
            <a:endParaRPr lang="zh-CN" altLang="en-US"/>
          </a:p>
          <a:p>
            <a:r>
              <a:rPr lang="zh-CN" altLang="en-US"/>
              <a:t>（通常是以打</a:t>
            </a:r>
            <a:r>
              <a:rPr lang="en-US" altLang="zh-CN"/>
              <a:t>MOS</a:t>
            </a:r>
            <a:r>
              <a:rPr lang="zh-CN" altLang="en-US"/>
              <a:t>分的</a:t>
            </a:r>
            <a:r>
              <a:rPr lang="zh-CN" altLang="en-US"/>
              <a:t>形式）</a:t>
            </a:r>
            <a:endParaRPr lang="zh-CN" altLang="en-US"/>
          </a:p>
          <a:p>
            <a:r>
              <a:rPr lang="zh-CN" altLang="en-US"/>
              <a:t>评判其</a:t>
            </a:r>
            <a:r>
              <a:rPr lang="zh-CN" altLang="en-US"/>
              <a:t>质量好坏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pPr algn="l"/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3. 技术要点--视频质量评估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2240" y="3300095"/>
            <a:ext cx="5442585" cy="33502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53605" y="1080135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使用模型</a:t>
            </a:r>
            <a:r>
              <a:rPr lang="en-US" altLang="zh-CN"/>
              <a:t> Dover</a:t>
            </a:r>
            <a:endParaRPr lang="en-US" altLang="zh-CN"/>
          </a:p>
          <a:p>
            <a:r>
              <a:rPr lang="zh-CN" altLang="en-US"/>
              <a:t>通过给视频打</a:t>
            </a:r>
            <a:r>
              <a:rPr lang="en-US" altLang="zh-CN"/>
              <a:t>mos</a:t>
            </a:r>
            <a:r>
              <a:rPr lang="zh-CN" altLang="en-US"/>
              <a:t>分的方式</a:t>
            </a:r>
            <a:endParaRPr lang="zh-CN" altLang="en-US"/>
          </a:p>
          <a:p>
            <a:r>
              <a:rPr lang="zh-CN" altLang="en-US"/>
              <a:t>对视频的质量进行</a:t>
            </a:r>
            <a:r>
              <a:rPr lang="zh-CN" altLang="en-US"/>
              <a:t>评估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7" name="图片 6" descr="approa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080135"/>
            <a:ext cx="5904230" cy="51803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pPr algn="l"/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3. 技术要点--音频质量评估</a:t>
            </a:r>
            <a:endParaRPr lang="zh-CN" altLang="en-US"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86105" y="1395730"/>
            <a:ext cx="7012940" cy="26060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8862060" y="95948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使用了依托于深度学习</a:t>
            </a:r>
            <a:r>
              <a:rPr lang="zh-CN" altLang="en-US"/>
              <a:t>的</a:t>
            </a:r>
            <a:endParaRPr lang="zh-CN" altLang="en-US"/>
          </a:p>
          <a:p>
            <a:r>
              <a:rPr lang="en-US" altLang="zh-CN"/>
              <a:t>NISQA</a:t>
            </a:r>
            <a:r>
              <a:rPr lang="zh-CN" altLang="en-US"/>
              <a:t>模型</a:t>
            </a:r>
            <a:endParaRPr lang="zh-CN" altLang="en-US"/>
          </a:p>
          <a:p>
            <a:r>
              <a:rPr lang="zh-CN" altLang="en-US"/>
              <a:t>对音频的质量进行</a:t>
            </a:r>
            <a:r>
              <a:rPr lang="zh-CN" altLang="en-US"/>
              <a:t>评估</a:t>
            </a:r>
            <a:endParaRPr lang="zh-CN" altLang="en-US"/>
          </a:p>
          <a:p>
            <a:r>
              <a:rPr lang="zh-CN" altLang="en-US"/>
              <a:t>输出音频的</a:t>
            </a:r>
            <a:r>
              <a:rPr lang="en-US" altLang="zh-CN"/>
              <a:t>mos</a:t>
            </a:r>
            <a:r>
              <a:rPr lang="zh-CN" altLang="en-US"/>
              <a:t>分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>
            <a:normAutofit/>
          </a:bodyPr>
          <a:p>
            <a:pPr algn="l"/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4. 成果展示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6445" y="3613150"/>
            <a:ext cx="6585585" cy="31076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70165" y="3613150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流文件</a:t>
            </a:r>
            <a:r>
              <a:rPr lang="zh-CN" altLang="en-US"/>
              <a:t>获取</a:t>
            </a:r>
            <a:endParaRPr lang="zh-CN" altLang="en-US"/>
          </a:p>
          <a:p>
            <a:r>
              <a:rPr lang="zh-CN" altLang="en-US"/>
              <a:t>解析单独文件的</a:t>
            </a:r>
            <a:r>
              <a:rPr lang="en-US" altLang="zh-CN"/>
              <a:t>url</a:t>
            </a:r>
            <a:endParaRPr lang="en-US" altLang="zh-CN"/>
          </a:p>
          <a:p>
            <a:r>
              <a:rPr lang="zh-CN" altLang="en-US"/>
              <a:t>定位文件后进行</a:t>
            </a:r>
            <a:r>
              <a:rPr lang="zh-CN" altLang="en-US"/>
              <a:t>下载</a:t>
            </a:r>
            <a:endParaRPr lang="zh-CN" altLang="en-US"/>
          </a:p>
          <a:p>
            <a:r>
              <a:rPr lang="zh-CN" altLang="en-US"/>
              <a:t>能够获知</a:t>
            </a:r>
            <a:r>
              <a:rPr lang="zh-CN" altLang="en-US"/>
              <a:t>文件下载速率，片段文件的</a:t>
            </a:r>
            <a:r>
              <a:rPr lang="zh-CN" altLang="en-US"/>
              <a:t>大小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45" y="1307465"/>
            <a:ext cx="4154170" cy="20415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69560" y="130746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音视频流参数</a:t>
            </a:r>
            <a:r>
              <a:rPr lang="zh-CN" altLang="en-US"/>
              <a:t>获取</a:t>
            </a:r>
            <a:endParaRPr lang="zh-CN" altLang="en-US"/>
          </a:p>
          <a:p>
            <a:r>
              <a:rPr lang="zh-CN" altLang="en-US"/>
              <a:t>包括音视频编码的</a:t>
            </a:r>
            <a:r>
              <a:rPr lang="zh-CN" altLang="en-US"/>
              <a:t>方式</a:t>
            </a:r>
            <a:endParaRPr lang="zh-CN" altLang="en-US"/>
          </a:p>
          <a:p>
            <a:r>
              <a:rPr lang="zh-CN" altLang="en-US"/>
              <a:t>分辨率等等</a:t>
            </a:r>
            <a:r>
              <a:rPr lang="zh-CN" altLang="en-US"/>
              <a:t>信息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105" y="2987040"/>
            <a:ext cx="3197860" cy="37871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27525" y="298704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获取流下载时延</a:t>
            </a: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409305" y="7880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ts</a:t>
            </a:r>
            <a:r>
              <a:rPr lang="zh-CN" altLang="en-US"/>
              <a:t>流基本参数</a:t>
            </a:r>
            <a:r>
              <a:rPr lang="zh-CN" altLang="en-US"/>
              <a:t>输出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" y="788035"/>
            <a:ext cx="8092440" cy="4337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ceaad156371edf416c441674890109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245" y="3221355"/>
            <a:ext cx="7074535" cy="32810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965440" y="322135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其他UGC数据库的视频的质量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965440" y="4489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单个视频</a:t>
            </a:r>
            <a:r>
              <a:rPr lang="zh-CN" altLang="en-US"/>
              <a:t>质量评估（</a:t>
            </a:r>
            <a:r>
              <a:rPr lang="en-US" altLang="zh-CN"/>
              <a:t>mos</a:t>
            </a:r>
            <a:r>
              <a:rPr lang="zh-CN" altLang="en-US"/>
              <a:t>分）</a:t>
            </a:r>
            <a:endParaRPr lang="zh-CN" altLang="en-US"/>
          </a:p>
        </p:txBody>
      </p:sp>
      <p:pic>
        <p:nvPicPr>
          <p:cNvPr id="9" name="图片 8" descr="a3df3dc14020e9e2fc90266d3f05aa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63245" y="448945"/>
            <a:ext cx="7289800" cy="22269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580" y="280035"/>
            <a:ext cx="9541510" cy="10826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6580" y="16389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</a:t>
            </a:r>
            <a:r>
              <a:rPr lang="zh-CN" altLang="en-US"/>
              <a:t>单个音频进行</a:t>
            </a:r>
            <a:r>
              <a:rPr lang="en-US" altLang="zh-CN"/>
              <a:t>mos</a:t>
            </a:r>
            <a:r>
              <a:rPr lang="zh-CN" altLang="en-US"/>
              <a:t>分评估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PA-直接连接符 9"/>
          <p:cNvCxnSpPr/>
          <p:nvPr>
            <p:custDataLst>
              <p:tags r:id="rId1"/>
            </p:custDataLst>
          </p:nvPr>
        </p:nvCxnSpPr>
        <p:spPr>
          <a:xfrm flipH="1" flipV="1">
            <a:off x="9601835" y="0"/>
            <a:ext cx="2557145" cy="2571115"/>
          </a:xfrm>
          <a:prstGeom prst="line">
            <a:avLst/>
          </a:prstGeom>
          <a:ln w="12700">
            <a:solidFill>
              <a:schemeClr val="l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A-直角三角形 5"/>
          <p:cNvSpPr/>
          <p:nvPr>
            <p:custDataLst>
              <p:tags r:id="rId2"/>
            </p:custDataLst>
          </p:nvPr>
        </p:nvSpPr>
        <p:spPr>
          <a:xfrm>
            <a:off x="9923145" y="635"/>
            <a:ext cx="2268855" cy="2284730"/>
          </a:xfrm>
          <a:custGeom>
            <a:avLst/>
            <a:gdLst>
              <a:gd name="connsiteX0" fmla="*/ 0 w 2268855"/>
              <a:gd name="connsiteY0" fmla="*/ 0 h 2284730"/>
              <a:gd name="connsiteX1" fmla="*/ 2268855 w 2268855"/>
              <a:gd name="connsiteY1" fmla="*/ 0 h 2284730"/>
              <a:gd name="connsiteX2" fmla="*/ 2268855 w 2268855"/>
              <a:gd name="connsiteY2" fmla="*/ 2284730 h 2284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8855" h="2284730">
                <a:moveTo>
                  <a:pt x="0" y="0"/>
                </a:moveTo>
                <a:lnTo>
                  <a:pt x="2268855" y="0"/>
                </a:lnTo>
                <a:lnTo>
                  <a:pt x="2268855" y="2284730"/>
                </a:lnTo>
                <a:close/>
              </a:path>
            </a:pathLst>
          </a:custGeom>
          <a:solidFill>
            <a:schemeClr val="l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PA-直角三角形 8"/>
          <p:cNvSpPr/>
          <p:nvPr>
            <p:custDataLst>
              <p:tags r:id="rId3"/>
            </p:custDataLst>
          </p:nvPr>
        </p:nvSpPr>
        <p:spPr>
          <a:xfrm>
            <a:off x="0" y="5401945"/>
            <a:ext cx="1459865" cy="1456055"/>
          </a:xfrm>
          <a:prstGeom prst="rtTriangle">
            <a:avLst/>
          </a:prstGeom>
          <a:solidFill>
            <a:schemeClr val="lt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" name="PA-直接连接符 9"/>
          <p:cNvCxnSpPr/>
          <p:nvPr>
            <p:custDataLst>
              <p:tags r:id="rId4"/>
            </p:custDataLst>
          </p:nvPr>
        </p:nvCxnSpPr>
        <p:spPr>
          <a:xfrm flipH="1" flipV="1">
            <a:off x="10160" y="4983480"/>
            <a:ext cx="1980565" cy="1905000"/>
          </a:xfrm>
          <a:prstGeom prst="line">
            <a:avLst/>
          </a:prstGeom>
          <a:ln w="12700">
            <a:solidFill>
              <a:schemeClr val="l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619087" y="326398"/>
            <a:ext cx="10972876" cy="7620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 lnSpcReduction="10000"/>
          </a:bodyPr>
          <a:p>
            <a:pPr marL="0" algn="l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zh-CN" altLang="en-US" sz="3600" b="1" spc="200" smtClean="0">
                <a:ln>
                  <a:noFill/>
                  <a:prstDash val="sysDot"/>
                </a:ln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5.反思与总结</a:t>
            </a:r>
            <a:endParaRPr lang="zh-CN" altLang="en-US" sz="3600" b="1" spc="200" smtClean="0">
              <a:ln>
                <a:noFill/>
                <a:prstDash val="sysDot"/>
              </a:ln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圆角矩形 5"/>
          <p:cNvSpPr/>
          <p:nvPr>
            <p:custDataLst>
              <p:tags r:id="rId6"/>
            </p:custDataLst>
          </p:nvPr>
        </p:nvSpPr>
        <p:spPr>
          <a:xfrm>
            <a:off x="670068" y="2680017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圆角矩形 3"/>
          <p:cNvSpPr/>
          <p:nvPr>
            <p:custDataLst>
              <p:tags r:id="rId7"/>
            </p:custDataLst>
          </p:nvPr>
        </p:nvSpPr>
        <p:spPr>
          <a:xfrm>
            <a:off x="619380" y="2627902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文本框 87"/>
          <p:cNvSpPr txBox="1"/>
          <p:nvPr>
            <p:custDataLst>
              <p:tags r:id="rId8"/>
            </p:custDataLst>
          </p:nvPr>
        </p:nvSpPr>
        <p:spPr>
          <a:xfrm>
            <a:off x="730750" y="2842789"/>
            <a:ext cx="2199557" cy="197926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en-US" altLang="zh-CN" sz="2000" spc="12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使用HTTP协议的HLS进行了分析与评估，没有使用RTP或者RTMP协议</a:t>
            </a:r>
            <a:endParaRPr lang="en-US" altLang="zh-CN" sz="2000" spc="12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89" name="圆角矩形 16"/>
          <p:cNvSpPr/>
          <p:nvPr>
            <p:custDataLst>
              <p:tags r:id="rId9"/>
            </p:custDataLst>
          </p:nvPr>
        </p:nvSpPr>
        <p:spPr>
          <a:xfrm>
            <a:off x="828556" y="4970955"/>
            <a:ext cx="340535" cy="342677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80000"/>
          </a:bodyPr>
          <a:p>
            <a:pPr algn="ctr"/>
            <a:r>
              <a:rPr lang="en-US" altLang="zh-CN" sz="1400" b="1">
                <a:solidFill>
                  <a:schemeClr val="lt1"/>
                </a:solidFill>
              </a:rPr>
              <a:t>01</a:t>
            </a:r>
            <a:endParaRPr lang="en-US" altLang="zh-CN" sz="1400" b="1">
              <a:solidFill>
                <a:schemeClr val="lt1"/>
              </a:solidFill>
            </a:endParaRPr>
          </a:p>
        </p:txBody>
      </p:sp>
      <p:sp>
        <p:nvSpPr>
          <p:cNvPr id="90" name="圆角矩形 12"/>
          <p:cNvSpPr/>
          <p:nvPr>
            <p:custDataLst>
              <p:tags r:id="rId10"/>
            </p:custDataLst>
          </p:nvPr>
        </p:nvSpPr>
        <p:spPr>
          <a:xfrm>
            <a:off x="3530808" y="2680017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圆角矩形 13"/>
          <p:cNvSpPr/>
          <p:nvPr>
            <p:custDataLst>
              <p:tags r:id="rId11"/>
            </p:custDataLst>
          </p:nvPr>
        </p:nvSpPr>
        <p:spPr>
          <a:xfrm>
            <a:off x="3480121" y="2627902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/>
          </a:solidFill>
          <a:ln>
            <a:solidFill>
              <a:schemeClr val="l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>
            <p:custDataLst>
              <p:tags r:id="rId12"/>
            </p:custDataLst>
          </p:nvPr>
        </p:nvSpPr>
        <p:spPr>
          <a:xfrm>
            <a:off x="3591491" y="2842789"/>
            <a:ext cx="2199557" cy="197926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marL="0" lvl="0" indent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Tx/>
            </a:pPr>
            <a:r>
              <a:rPr lang="en-US" altLang="zh-CN" sz="2000" spc="16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信息采集与显示线程应当分离，而不是融合在一起</a:t>
            </a:r>
            <a:endParaRPr lang="en-US" altLang="zh-CN" sz="2000" spc="16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3" name="圆角矩形 15"/>
          <p:cNvSpPr/>
          <p:nvPr>
            <p:custDataLst>
              <p:tags r:id="rId13"/>
            </p:custDataLst>
          </p:nvPr>
        </p:nvSpPr>
        <p:spPr>
          <a:xfrm>
            <a:off x="3689296" y="4970955"/>
            <a:ext cx="340535" cy="342677"/>
          </a:xfrm>
          <a:prstGeom prst="roundRect">
            <a:avLst>
              <a:gd name="adj" fmla="val 23765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80000"/>
          </a:bodyPr>
          <a:p>
            <a:pPr algn="ctr"/>
            <a:r>
              <a:rPr lang="en-US" altLang="zh-CN" sz="1400" b="1" dirty="0">
                <a:solidFill>
                  <a:schemeClr val="dk1"/>
                </a:solidFill>
              </a:rPr>
              <a:t>02</a:t>
            </a:r>
            <a:endParaRPr lang="en-US" altLang="zh-CN" sz="1400" b="1" dirty="0">
              <a:solidFill>
                <a:schemeClr val="dk1"/>
              </a:solidFill>
            </a:endParaRPr>
          </a:p>
        </p:txBody>
      </p:sp>
      <p:sp>
        <p:nvSpPr>
          <p:cNvPr id="94" name="圆角矩形 17"/>
          <p:cNvSpPr/>
          <p:nvPr>
            <p:custDataLst>
              <p:tags r:id="rId14"/>
            </p:custDataLst>
          </p:nvPr>
        </p:nvSpPr>
        <p:spPr>
          <a:xfrm>
            <a:off x="6350448" y="2674817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5" name="圆角矩形 18"/>
          <p:cNvSpPr/>
          <p:nvPr>
            <p:custDataLst>
              <p:tags r:id="rId15"/>
            </p:custDataLst>
          </p:nvPr>
        </p:nvSpPr>
        <p:spPr>
          <a:xfrm>
            <a:off x="6299760" y="2622701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>
            <p:custDataLst>
              <p:tags r:id="rId16"/>
            </p:custDataLst>
          </p:nvPr>
        </p:nvSpPr>
        <p:spPr>
          <a:xfrm>
            <a:off x="6411130" y="2837588"/>
            <a:ext cx="2199557" cy="197926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marL="0" lvl="0" indent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Tx/>
            </a:pPr>
            <a:r>
              <a:rPr lang="en-US" altLang="zh-CN" sz="2000" spc="16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评估模型应该针对ts流和es流的特点进行针对性的训练</a:t>
            </a:r>
            <a:endParaRPr lang="en-US" altLang="zh-CN" sz="2000" spc="16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7" name="圆角矩形 20"/>
          <p:cNvSpPr/>
          <p:nvPr>
            <p:custDataLst>
              <p:tags r:id="rId17"/>
            </p:custDataLst>
          </p:nvPr>
        </p:nvSpPr>
        <p:spPr>
          <a:xfrm>
            <a:off x="6508936" y="4965754"/>
            <a:ext cx="340535" cy="342677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80000"/>
          </a:bodyPr>
          <a:p>
            <a:pPr algn="ctr"/>
            <a:r>
              <a:rPr lang="en-US" altLang="zh-CN" sz="1400" b="1" dirty="0">
                <a:solidFill>
                  <a:schemeClr val="lt1"/>
                </a:solidFill>
              </a:rPr>
              <a:t>03</a:t>
            </a:r>
            <a:endParaRPr lang="en-US" altLang="zh-CN" sz="1400" b="1" dirty="0">
              <a:solidFill>
                <a:schemeClr val="lt1"/>
              </a:solidFill>
            </a:endParaRPr>
          </a:p>
        </p:txBody>
      </p:sp>
      <p:sp>
        <p:nvSpPr>
          <p:cNvPr id="98" name="圆角矩形 2"/>
          <p:cNvSpPr/>
          <p:nvPr>
            <p:custDataLst>
              <p:tags r:id="rId18"/>
            </p:custDataLst>
          </p:nvPr>
        </p:nvSpPr>
        <p:spPr>
          <a:xfrm>
            <a:off x="9170087" y="2674817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圆角矩形 6"/>
          <p:cNvSpPr/>
          <p:nvPr>
            <p:custDataLst>
              <p:tags r:id="rId19"/>
            </p:custDataLst>
          </p:nvPr>
        </p:nvSpPr>
        <p:spPr>
          <a:xfrm>
            <a:off x="9119400" y="2622701"/>
            <a:ext cx="2421583" cy="2914895"/>
          </a:xfrm>
          <a:prstGeom prst="roundRect">
            <a:avLst>
              <a:gd name="adj" fmla="val 6621"/>
            </a:avLst>
          </a:prstGeom>
          <a:solidFill>
            <a:schemeClr val="bg1"/>
          </a:solidFill>
          <a:ln>
            <a:solidFill>
              <a:schemeClr val="l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>
            <p:custDataLst>
              <p:tags r:id="rId20"/>
            </p:custDataLst>
          </p:nvPr>
        </p:nvSpPr>
        <p:spPr>
          <a:xfrm>
            <a:off x="9230770" y="2837588"/>
            <a:ext cx="2199557" cy="197926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en-US" altLang="zh-CN" sz="2000" spc="12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应当寻找一套完善的评估体系，而不是只使用mos分这个单一的因素</a:t>
            </a:r>
            <a:endParaRPr lang="en-US" altLang="zh-CN" sz="2000" spc="120">
              <a:solidFill>
                <a:schemeClr val="tx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1" name="圆角矩形 9"/>
          <p:cNvSpPr/>
          <p:nvPr>
            <p:custDataLst>
              <p:tags r:id="rId21"/>
            </p:custDataLst>
          </p:nvPr>
        </p:nvSpPr>
        <p:spPr>
          <a:xfrm>
            <a:off x="9328576" y="4965754"/>
            <a:ext cx="340535" cy="342677"/>
          </a:xfrm>
          <a:prstGeom prst="roundRect">
            <a:avLst>
              <a:gd name="adj" fmla="val 23765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80000"/>
          </a:bodyPr>
          <a:p>
            <a:pPr algn="ctr"/>
            <a:r>
              <a:rPr lang="en-US" altLang="zh-CN" sz="1400" b="1" dirty="0">
                <a:solidFill>
                  <a:schemeClr val="dk1"/>
                </a:solidFill>
              </a:rPr>
              <a:t>04</a:t>
            </a:r>
            <a:endParaRPr lang="en-US" altLang="zh-CN" sz="1400" b="1" dirty="0">
              <a:solidFill>
                <a:schemeClr val="dk1"/>
              </a:solidFill>
            </a:endParaRPr>
          </a:p>
        </p:txBody>
      </p:sp>
    </p:spTree>
    <p:custDataLst>
      <p:tags r:id="rId2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5.反思与总结--个人职业规划</a:t>
            </a:r>
            <a:endParaRPr lang="zh-CN" altLang="en-US"/>
          </a:p>
        </p:txBody>
      </p:sp>
      <p:pic>
        <p:nvPicPr>
          <p:cNvPr id="7" name="PA-图片 3" descr="几何拼接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1293841" y="2587729"/>
            <a:ext cx="2085998" cy="2085998"/>
          </a:xfrm>
          <a:prstGeom prst="ellipse">
            <a:avLst/>
          </a:prstGeom>
          <a:ln w="50800">
            <a:solidFill>
              <a:schemeClr val="bg1"/>
            </a:solidFill>
          </a:ln>
          <a:effectLst>
            <a:outerShdw blurRad="127000" dist="38100" dir="5400000" algn="ctr" rotWithShape="0">
              <a:schemeClr val="tx1">
                <a:alpha val="20000"/>
              </a:schemeClr>
            </a:outerShdw>
          </a:effectLst>
        </p:spPr>
      </p:pic>
      <p:pic>
        <p:nvPicPr>
          <p:cNvPr id="9" name="PA-图片 6" descr="字体感觉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4817010" y="2649959"/>
            <a:ext cx="2085985" cy="2085998"/>
          </a:xfrm>
          <a:prstGeom prst="ellipse">
            <a:avLst/>
          </a:prstGeom>
          <a:ln w="50800">
            <a:solidFill>
              <a:schemeClr val="bg1"/>
            </a:solidFill>
          </a:ln>
          <a:effectLst>
            <a:outerShdw blurRad="127000" dist="38100" dir="5400000" algn="ctr" rotWithShape="0">
              <a:schemeClr val="tx1">
                <a:alpha val="20000"/>
              </a:schemeClr>
            </a:outerShdw>
          </a:effectLst>
        </p:spPr>
      </p:pic>
      <p:pic>
        <p:nvPicPr>
          <p:cNvPr id="8" name="PA-图片 5" descr="剪纸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" r="1"/>
          <a:stretch>
            <a:fillRect/>
          </a:stretch>
        </p:blipFill>
        <p:spPr>
          <a:xfrm>
            <a:off x="8339471" y="2587315"/>
            <a:ext cx="2211689" cy="2211689"/>
          </a:xfrm>
          <a:prstGeom prst="ellipse">
            <a:avLst/>
          </a:prstGeom>
          <a:ln w="50800">
            <a:solidFill>
              <a:schemeClr val="bg1"/>
            </a:solidFill>
          </a:ln>
          <a:effectLst>
            <a:outerShdw blurRad="127000" dist="38100" dir="5400000" algn="ctr" rotWithShape="0">
              <a:schemeClr val="tx1">
                <a:alpha val="20000"/>
              </a:scheme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005330" y="54533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王松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356225" y="54533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李佳轩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086215" y="54533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沈凯来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请各位老师批评指正，</a:t>
            </a:r>
            <a:r>
              <a:rPr lang="zh-CN" altLang="en-US" dirty="0"/>
              <a:t>谢谢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4382770" y="937102"/>
            <a:ext cx="5068570" cy="76509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4" name="序号"/>
          <p:cNvSpPr txBox="1"/>
          <p:nvPr>
            <p:custDataLst>
              <p:tags r:id="rId3"/>
            </p:custDataLst>
          </p:nvPr>
        </p:nvSpPr>
        <p:spPr>
          <a:xfrm>
            <a:off x="4382770" y="941053"/>
            <a:ext cx="759166" cy="761141"/>
          </a:xfrm>
          <a:prstGeom prst="ellipse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01</a:t>
            </a:r>
            <a:endParaRPr lang="en-US" altLang="zh-CN" sz="2400">
              <a:solidFill>
                <a:schemeClr val="lt1"/>
              </a:solidFill>
              <a:latin typeface="+mj-ea"/>
              <a:ea typeface="+mj-ea"/>
              <a:cs typeface="MiSans Normal" panose="00000500000000000000" charset="-122"/>
            </a:endParaRPr>
          </a:p>
        </p:txBody>
      </p:sp>
      <p:sp>
        <p:nvSpPr>
          <p:cNvPr id="5" name="标题"/>
          <p:cNvSpPr txBox="1"/>
          <p:nvPr>
            <p:custDataLst>
              <p:tags r:id="rId4"/>
            </p:custDataLst>
          </p:nvPr>
        </p:nvSpPr>
        <p:spPr>
          <a:xfrm>
            <a:off x="5406624" y="956855"/>
            <a:ext cx="3943977" cy="741389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zh-CN" altLang="en-US" sz="2400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基本介绍</a:t>
            </a:r>
            <a:endParaRPr lang="zh-CN" altLang="en-US" sz="2400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5"/>
            </p:custDataLst>
          </p:nvPr>
        </p:nvSpPr>
        <p:spPr>
          <a:xfrm>
            <a:off x="4382770" y="2123587"/>
            <a:ext cx="5068570" cy="76509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0" name="序号"/>
          <p:cNvSpPr txBox="1"/>
          <p:nvPr>
            <p:custDataLst>
              <p:tags r:id="rId6"/>
            </p:custDataLst>
          </p:nvPr>
        </p:nvSpPr>
        <p:spPr>
          <a:xfrm>
            <a:off x="4382770" y="2127538"/>
            <a:ext cx="759166" cy="761141"/>
          </a:xfrm>
          <a:prstGeom prst="ellipse">
            <a:avLst/>
          </a:prstGeom>
          <a:solidFill>
            <a:schemeClr val="accent2"/>
          </a:solidFill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en-US" altLang="zh-CN" sz="2400" dirty="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02</a:t>
            </a:r>
            <a:endParaRPr lang="en-US" altLang="zh-CN" sz="2400" dirty="0">
              <a:solidFill>
                <a:schemeClr val="lt1"/>
              </a:solidFill>
              <a:latin typeface="+mj-ea"/>
              <a:ea typeface="+mj-ea"/>
              <a:cs typeface="MiSans Normal" panose="00000500000000000000" charset="-122"/>
            </a:endParaRPr>
          </a:p>
        </p:txBody>
      </p:sp>
      <p:sp>
        <p:nvSpPr>
          <p:cNvPr id="11" name="标题"/>
          <p:cNvSpPr txBox="1"/>
          <p:nvPr>
            <p:custDataLst>
              <p:tags r:id="rId7"/>
            </p:custDataLst>
          </p:nvPr>
        </p:nvSpPr>
        <p:spPr>
          <a:xfrm>
            <a:off x="5406624" y="2118979"/>
            <a:ext cx="3943977" cy="76575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zh-CN" altLang="en-US" sz="2400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评估指标</a:t>
            </a:r>
            <a:endParaRPr lang="zh-CN" altLang="en-US" sz="2400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4382770" y="3305464"/>
            <a:ext cx="5068570" cy="76443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5" name="序号"/>
          <p:cNvSpPr txBox="1"/>
          <p:nvPr>
            <p:custDataLst>
              <p:tags r:id="rId9"/>
            </p:custDataLst>
          </p:nvPr>
        </p:nvSpPr>
        <p:spPr>
          <a:xfrm>
            <a:off x="4382770" y="3309414"/>
            <a:ext cx="759166" cy="761141"/>
          </a:xfrm>
          <a:prstGeom prst="ellipse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03</a:t>
            </a:r>
            <a:endParaRPr lang="en-US" altLang="zh-CN" sz="2400">
              <a:solidFill>
                <a:schemeClr val="lt1"/>
              </a:solidFill>
              <a:latin typeface="+mj-ea"/>
              <a:ea typeface="+mj-ea"/>
              <a:cs typeface="MiSans Normal" panose="00000500000000000000" charset="-122"/>
            </a:endParaRPr>
          </a:p>
        </p:txBody>
      </p:sp>
      <p:sp>
        <p:nvSpPr>
          <p:cNvPr id="17" name="标题"/>
          <p:cNvSpPr txBox="1"/>
          <p:nvPr>
            <p:custDataLst>
              <p:tags r:id="rId10"/>
            </p:custDataLst>
          </p:nvPr>
        </p:nvSpPr>
        <p:spPr>
          <a:xfrm>
            <a:off x="5406624" y="3313365"/>
            <a:ext cx="3943977" cy="759825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zh-CN" altLang="en-US" sz="2400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技术要点</a:t>
            </a:r>
            <a:endParaRPr lang="zh-CN" altLang="en-US" sz="2400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18" name="圆角矩形 17"/>
          <p:cNvSpPr/>
          <p:nvPr>
            <p:custDataLst>
              <p:tags r:id="rId11"/>
            </p:custDataLst>
          </p:nvPr>
        </p:nvSpPr>
        <p:spPr>
          <a:xfrm>
            <a:off x="4382770" y="4494583"/>
            <a:ext cx="5068570" cy="76509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9" name="序号"/>
          <p:cNvSpPr txBox="1"/>
          <p:nvPr>
            <p:custDataLst>
              <p:tags r:id="rId12"/>
            </p:custDataLst>
          </p:nvPr>
        </p:nvSpPr>
        <p:spPr>
          <a:xfrm>
            <a:off x="4382770" y="4498533"/>
            <a:ext cx="759166" cy="761141"/>
          </a:xfrm>
          <a:prstGeom prst="ellipse">
            <a:avLst/>
          </a:prstGeom>
          <a:solidFill>
            <a:schemeClr val="accent2"/>
          </a:solidFill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04</a:t>
            </a:r>
            <a:endParaRPr lang="en-US" altLang="zh-CN" sz="2400">
              <a:solidFill>
                <a:schemeClr val="lt1"/>
              </a:solidFill>
              <a:latin typeface="+mj-ea"/>
              <a:ea typeface="+mj-ea"/>
              <a:cs typeface="MiSans Normal" panose="00000500000000000000" charset="-122"/>
            </a:endParaRPr>
          </a:p>
        </p:txBody>
      </p:sp>
      <p:sp>
        <p:nvSpPr>
          <p:cNvPr id="20" name="标题"/>
          <p:cNvSpPr txBox="1"/>
          <p:nvPr>
            <p:custDataLst>
              <p:tags r:id="rId13"/>
            </p:custDataLst>
          </p:nvPr>
        </p:nvSpPr>
        <p:spPr>
          <a:xfrm>
            <a:off x="5406624" y="4489974"/>
            <a:ext cx="3943977" cy="76575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zh-CN" altLang="en-US" sz="2400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成果</a:t>
            </a:r>
            <a:r>
              <a:rPr lang="zh-CN" altLang="en-US" sz="2400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展示</a:t>
            </a:r>
            <a:endParaRPr lang="zh-CN" altLang="en-US" sz="2400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21" name="圆角矩形 20"/>
          <p:cNvSpPr/>
          <p:nvPr>
            <p:custDataLst>
              <p:tags r:id="rId14"/>
            </p:custDataLst>
          </p:nvPr>
        </p:nvSpPr>
        <p:spPr>
          <a:xfrm>
            <a:off x="4382770" y="5676459"/>
            <a:ext cx="5068570" cy="76509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22" name="序号"/>
          <p:cNvSpPr txBox="1"/>
          <p:nvPr>
            <p:custDataLst>
              <p:tags r:id="rId15"/>
            </p:custDataLst>
          </p:nvPr>
        </p:nvSpPr>
        <p:spPr>
          <a:xfrm>
            <a:off x="4382770" y="5680409"/>
            <a:ext cx="759166" cy="761141"/>
          </a:xfrm>
          <a:prstGeom prst="ellipse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en-US" altLang="zh-CN" sz="2400">
                <a:solidFill>
                  <a:schemeClr val="lt1"/>
                </a:solidFill>
                <a:latin typeface="+mj-ea"/>
                <a:ea typeface="+mj-ea"/>
                <a:cs typeface="MiSans Normal" panose="00000500000000000000" charset="-122"/>
              </a:rPr>
              <a:t>05</a:t>
            </a:r>
            <a:endParaRPr lang="en-US" altLang="zh-CN" sz="2400">
              <a:solidFill>
                <a:schemeClr val="lt1"/>
              </a:solidFill>
              <a:latin typeface="+mj-ea"/>
              <a:ea typeface="+mj-ea"/>
              <a:cs typeface="MiSans Normal" panose="00000500000000000000" charset="-122"/>
            </a:endParaRPr>
          </a:p>
        </p:txBody>
      </p:sp>
      <p:sp>
        <p:nvSpPr>
          <p:cNvPr id="23" name="标题"/>
          <p:cNvSpPr txBox="1"/>
          <p:nvPr>
            <p:custDataLst>
              <p:tags r:id="rId16"/>
            </p:custDataLst>
          </p:nvPr>
        </p:nvSpPr>
        <p:spPr>
          <a:xfrm>
            <a:off x="5406624" y="5680409"/>
            <a:ext cx="3943977" cy="76311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p>
            <a:pPr lvl="0" algn="l">
              <a:buClrTx/>
              <a:buSzTx/>
              <a:buFontTx/>
            </a:pPr>
            <a:r>
              <a:rPr lang="zh-CN" altLang="en-US" sz="2400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rPr>
              <a:t>反思与总结</a:t>
            </a:r>
            <a:endParaRPr lang="zh-CN" altLang="en-US" sz="2400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标题 7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396000"/>
            <a:ext cx="10969200" cy="705600"/>
          </a:xfrm>
        </p:spPr>
        <p:txBody>
          <a:bodyPr wrap="square">
            <a:norm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1. 基本介绍--成员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2"/>
            </p:custDataLst>
          </p:nvPr>
        </p:nvSpPr>
        <p:spPr>
          <a:xfrm>
            <a:off x="10631805" y="2116773"/>
            <a:ext cx="116205" cy="3202305"/>
          </a:xfrm>
          <a:custGeom>
            <a:avLst/>
            <a:gdLst>
              <a:gd name="connsiteX0" fmla="*/ 0 w 69723"/>
              <a:gd name="connsiteY0" fmla="*/ 0 h 1920620"/>
              <a:gd name="connsiteX1" fmla="*/ 0 w 69723"/>
              <a:gd name="connsiteY1" fmla="*/ 0 h 1920620"/>
              <a:gd name="connsiteX2" fmla="*/ 69723 w 69723"/>
              <a:gd name="connsiteY2" fmla="*/ 69723 h 1920620"/>
              <a:gd name="connsiteX3" fmla="*/ 69723 w 69723"/>
              <a:gd name="connsiteY3" fmla="*/ 1850898 h 1920620"/>
              <a:gd name="connsiteX4" fmla="*/ 0 w 69723"/>
              <a:gd name="connsiteY4" fmla="*/ 1920621 h 1920620"/>
              <a:gd name="connsiteX5" fmla="*/ 0 w 69723"/>
              <a:gd name="connsiteY5" fmla="*/ 1920621 h 1920620"/>
              <a:gd name="connsiteX6" fmla="*/ 0 w 69723"/>
              <a:gd name="connsiteY6" fmla="*/ 1920621 h 1920620"/>
              <a:gd name="connsiteX7" fmla="*/ 0 w 69723"/>
              <a:gd name="connsiteY7" fmla="*/ 0 h 1920620"/>
              <a:gd name="connsiteX8" fmla="*/ 0 w 69723"/>
              <a:gd name="connsiteY8" fmla="*/ 0 h 1920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723" h="1920620">
                <a:moveTo>
                  <a:pt x="0" y="0"/>
                </a:moveTo>
                <a:lnTo>
                  <a:pt x="0" y="0"/>
                </a:lnTo>
                <a:cubicBezTo>
                  <a:pt x="38509" y="0"/>
                  <a:pt x="69723" y="31216"/>
                  <a:pt x="69723" y="69723"/>
                </a:cubicBezTo>
                <a:lnTo>
                  <a:pt x="69723" y="1850898"/>
                </a:lnTo>
                <a:cubicBezTo>
                  <a:pt x="69723" y="1889408"/>
                  <a:pt x="38509" y="1920621"/>
                  <a:pt x="0" y="1920621"/>
                </a:cubicBezTo>
                <a:lnTo>
                  <a:pt x="0" y="1920621"/>
                </a:lnTo>
                <a:lnTo>
                  <a:pt x="0" y="192062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6" name="任意多边形: 形状 15"/>
          <p:cNvSpPr/>
          <p:nvPr>
            <p:custDataLst>
              <p:tags r:id="rId3"/>
            </p:custDataLst>
          </p:nvPr>
        </p:nvSpPr>
        <p:spPr>
          <a:xfrm rot="10800000">
            <a:off x="1460500" y="2109153"/>
            <a:ext cx="116205" cy="3201670"/>
          </a:xfrm>
          <a:custGeom>
            <a:avLst/>
            <a:gdLst>
              <a:gd name="connsiteX0" fmla="*/ -20 w 69722"/>
              <a:gd name="connsiteY0" fmla="*/ -246 h 1920335"/>
              <a:gd name="connsiteX1" fmla="*/ -20 w 69722"/>
              <a:gd name="connsiteY1" fmla="*/ -246 h 1920335"/>
              <a:gd name="connsiteX2" fmla="*/ 69703 w 69722"/>
              <a:gd name="connsiteY2" fmla="*/ 69192 h 1920335"/>
              <a:gd name="connsiteX3" fmla="*/ 69703 w 69722"/>
              <a:gd name="connsiteY3" fmla="*/ 1850367 h 1920335"/>
              <a:gd name="connsiteX4" fmla="*/ -20 w 69722"/>
              <a:gd name="connsiteY4" fmla="*/ 1920090 h 1920335"/>
              <a:gd name="connsiteX5" fmla="*/ -20 w 69722"/>
              <a:gd name="connsiteY5" fmla="*/ 1920090 h 1920335"/>
              <a:gd name="connsiteX6" fmla="*/ -20 w 69722"/>
              <a:gd name="connsiteY6" fmla="*/ 1920090 h 1920335"/>
              <a:gd name="connsiteX7" fmla="*/ -20 w 69722"/>
              <a:gd name="connsiteY7" fmla="*/ -246 h 1920335"/>
              <a:gd name="connsiteX8" fmla="*/ -20 w 69722"/>
              <a:gd name="connsiteY8" fmla="*/ -246 h 1920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722" h="1920335">
                <a:moveTo>
                  <a:pt x="-20" y="-246"/>
                </a:moveTo>
                <a:lnTo>
                  <a:pt x="-20" y="-246"/>
                </a:lnTo>
                <a:cubicBezTo>
                  <a:pt x="38376" y="-246"/>
                  <a:pt x="69546" y="30796"/>
                  <a:pt x="69703" y="69192"/>
                </a:cubicBezTo>
                <a:lnTo>
                  <a:pt x="69703" y="1850367"/>
                </a:lnTo>
                <a:cubicBezTo>
                  <a:pt x="69703" y="1888876"/>
                  <a:pt x="38487" y="1920090"/>
                  <a:pt x="-20" y="1920090"/>
                </a:cubicBezTo>
                <a:lnTo>
                  <a:pt x="-20" y="1920090"/>
                </a:lnTo>
                <a:lnTo>
                  <a:pt x="-20" y="1920090"/>
                </a:lnTo>
                <a:lnTo>
                  <a:pt x="-20" y="-246"/>
                </a:lnTo>
                <a:lnTo>
                  <a:pt x="-20" y="-24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7" name="任意多边形: 形状 16"/>
          <p:cNvSpPr/>
          <p:nvPr>
            <p:custDataLst>
              <p:tags r:id="rId4"/>
            </p:custDataLst>
          </p:nvPr>
        </p:nvSpPr>
        <p:spPr>
          <a:xfrm>
            <a:off x="2348230" y="5829618"/>
            <a:ext cx="7495540" cy="349250"/>
          </a:xfrm>
          <a:custGeom>
            <a:avLst/>
            <a:gdLst>
              <a:gd name="connsiteX0" fmla="*/ -20 w 4496656"/>
              <a:gd name="connsiteY0" fmla="*/ 209071 h 209316"/>
              <a:gd name="connsiteX1" fmla="*/ 1119454 w 4496656"/>
              <a:gd name="connsiteY1" fmla="*/ 54099 h 209316"/>
              <a:gd name="connsiteX2" fmla="*/ 1683429 w 4496656"/>
              <a:gd name="connsiteY2" fmla="*/ 15236 h 209316"/>
              <a:gd name="connsiteX3" fmla="*/ 2248642 w 4496656"/>
              <a:gd name="connsiteY3" fmla="*/ -3 h 209316"/>
              <a:gd name="connsiteX4" fmla="*/ 2813951 w 4496656"/>
              <a:gd name="connsiteY4" fmla="*/ 10951 h 209316"/>
              <a:gd name="connsiteX5" fmla="*/ 2955112 w 4496656"/>
              <a:gd name="connsiteY5" fmla="*/ 17904 h 209316"/>
              <a:gd name="connsiteX6" fmla="*/ 3025692 w 4496656"/>
              <a:gd name="connsiteY6" fmla="*/ 21619 h 209316"/>
              <a:gd name="connsiteX7" fmla="*/ 3096177 w 4496656"/>
              <a:gd name="connsiteY7" fmla="*/ 26381 h 209316"/>
              <a:gd name="connsiteX8" fmla="*/ 3237242 w 4496656"/>
              <a:gd name="connsiteY8" fmla="*/ 35906 h 209316"/>
              <a:gd name="connsiteX9" fmla="*/ 3378117 w 4496656"/>
              <a:gd name="connsiteY9" fmla="*/ 47907 h 209316"/>
              <a:gd name="connsiteX10" fmla="*/ 4496638 w 4496656"/>
              <a:gd name="connsiteY10" fmla="*/ 208880 h 209316"/>
              <a:gd name="connsiteX11" fmla="*/ 3938949 w 4496656"/>
              <a:gd name="connsiteY11" fmla="*/ 117535 h 209316"/>
              <a:gd name="connsiteX12" fmla="*/ 3658723 w 4496656"/>
              <a:gd name="connsiteY12" fmla="*/ 82007 h 209316"/>
              <a:gd name="connsiteX13" fmla="*/ 3518134 w 4496656"/>
              <a:gd name="connsiteY13" fmla="*/ 67434 h 209316"/>
              <a:gd name="connsiteX14" fmla="*/ 3377545 w 4496656"/>
              <a:gd name="connsiteY14" fmla="*/ 54194 h 209316"/>
              <a:gd name="connsiteX15" fmla="*/ 3236766 w 4496656"/>
              <a:gd name="connsiteY15" fmla="*/ 42668 h 209316"/>
              <a:gd name="connsiteX16" fmla="*/ 3095796 w 4496656"/>
              <a:gd name="connsiteY16" fmla="*/ 33143 h 209316"/>
              <a:gd name="connsiteX17" fmla="*/ 3025311 w 4496656"/>
              <a:gd name="connsiteY17" fmla="*/ 28572 h 209316"/>
              <a:gd name="connsiteX18" fmla="*/ 2954731 w 4496656"/>
              <a:gd name="connsiteY18" fmla="*/ 25047 h 209316"/>
              <a:gd name="connsiteX19" fmla="*/ 2813570 w 4496656"/>
              <a:gd name="connsiteY19" fmla="*/ 18475 h 209316"/>
              <a:gd name="connsiteX20" fmla="*/ 2248642 w 4496656"/>
              <a:gd name="connsiteY20" fmla="*/ 8950 h 209316"/>
              <a:gd name="connsiteX21" fmla="*/ 1683810 w 4496656"/>
              <a:gd name="connsiteY21" fmla="*/ 22571 h 209316"/>
              <a:gd name="connsiteX22" fmla="*/ 1119930 w 4496656"/>
              <a:gd name="connsiteY22" fmla="*/ 59813 h 209316"/>
              <a:gd name="connsiteX23" fmla="*/ 557955 w 4496656"/>
              <a:gd name="connsiteY23" fmla="*/ 120678 h 209316"/>
              <a:gd name="connsiteX24" fmla="*/ -20 w 4496656"/>
              <a:gd name="connsiteY24" fmla="*/ 209071 h 20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496656" h="209316">
                <a:moveTo>
                  <a:pt x="-20" y="209071"/>
                </a:moveTo>
                <a:cubicBezTo>
                  <a:pt x="369550" y="135347"/>
                  <a:pt x="744073" y="88103"/>
                  <a:pt x="1119454" y="54099"/>
                </a:cubicBezTo>
                <a:cubicBezTo>
                  <a:pt x="1307096" y="37334"/>
                  <a:pt x="1495120" y="24000"/>
                  <a:pt x="1683429" y="15236"/>
                </a:cubicBezTo>
                <a:cubicBezTo>
                  <a:pt x="1871738" y="6474"/>
                  <a:pt x="2060142" y="1426"/>
                  <a:pt x="2248642" y="-3"/>
                </a:cubicBezTo>
                <a:cubicBezTo>
                  <a:pt x="2437142" y="-1432"/>
                  <a:pt x="2625547" y="3616"/>
                  <a:pt x="2813951" y="10951"/>
                </a:cubicBezTo>
                <a:lnTo>
                  <a:pt x="2955112" y="17904"/>
                </a:lnTo>
                <a:lnTo>
                  <a:pt x="3025692" y="21619"/>
                </a:lnTo>
                <a:lnTo>
                  <a:pt x="3096177" y="26381"/>
                </a:lnTo>
                <a:cubicBezTo>
                  <a:pt x="3143231" y="29619"/>
                  <a:pt x="3190284" y="32477"/>
                  <a:pt x="3237242" y="35906"/>
                </a:cubicBezTo>
                <a:lnTo>
                  <a:pt x="3378117" y="47907"/>
                </a:lnTo>
                <a:cubicBezTo>
                  <a:pt x="3753650" y="80855"/>
                  <a:pt x="4127058" y="134594"/>
                  <a:pt x="4496638" y="208880"/>
                </a:cubicBezTo>
                <a:cubicBezTo>
                  <a:pt x="4311472" y="174495"/>
                  <a:pt x="4125830" y="141729"/>
                  <a:pt x="3938949" y="117535"/>
                </a:cubicBezTo>
                <a:cubicBezTo>
                  <a:pt x="3845794" y="103533"/>
                  <a:pt x="3752164" y="93532"/>
                  <a:pt x="3658723" y="82007"/>
                </a:cubicBezTo>
                <a:cubicBezTo>
                  <a:pt x="3611956" y="76482"/>
                  <a:pt x="3564998" y="72482"/>
                  <a:pt x="3518134" y="67434"/>
                </a:cubicBezTo>
                <a:cubicBezTo>
                  <a:pt x="3471272" y="62385"/>
                  <a:pt x="3424504" y="57909"/>
                  <a:pt x="3377545" y="54194"/>
                </a:cubicBezTo>
                <a:lnTo>
                  <a:pt x="3236766" y="42668"/>
                </a:lnTo>
                <a:cubicBezTo>
                  <a:pt x="3189808" y="39049"/>
                  <a:pt x="3142754" y="36478"/>
                  <a:pt x="3095796" y="33143"/>
                </a:cubicBezTo>
                <a:lnTo>
                  <a:pt x="3025311" y="28572"/>
                </a:lnTo>
                <a:lnTo>
                  <a:pt x="2954731" y="25047"/>
                </a:lnTo>
                <a:lnTo>
                  <a:pt x="2813570" y="18475"/>
                </a:lnTo>
                <a:cubicBezTo>
                  <a:pt x="2625356" y="11684"/>
                  <a:pt x="2437047" y="8503"/>
                  <a:pt x="2248642" y="8950"/>
                </a:cubicBezTo>
                <a:cubicBezTo>
                  <a:pt x="2060238" y="9398"/>
                  <a:pt x="1871957" y="13932"/>
                  <a:pt x="1683810" y="22571"/>
                </a:cubicBezTo>
                <a:cubicBezTo>
                  <a:pt x="1495596" y="30762"/>
                  <a:pt x="1307668" y="43621"/>
                  <a:pt x="1119930" y="59813"/>
                </a:cubicBezTo>
                <a:cubicBezTo>
                  <a:pt x="932192" y="76006"/>
                  <a:pt x="744931" y="96199"/>
                  <a:pt x="557955" y="120678"/>
                </a:cubicBezTo>
                <a:cubicBezTo>
                  <a:pt x="370979" y="145158"/>
                  <a:pt x="184861" y="172590"/>
                  <a:pt x="-20" y="209071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" name="任意多边形: 形状 17"/>
          <p:cNvSpPr/>
          <p:nvPr>
            <p:custDataLst>
              <p:tags r:id="rId5"/>
            </p:custDataLst>
          </p:nvPr>
        </p:nvSpPr>
        <p:spPr>
          <a:xfrm>
            <a:off x="5293360" y="5755958"/>
            <a:ext cx="1605280" cy="100330"/>
          </a:xfrm>
          <a:custGeom>
            <a:avLst/>
            <a:gdLst>
              <a:gd name="connsiteX0" fmla="*/ -20 w 962691"/>
              <a:gd name="connsiteY0" fmla="*/ 60048 h 60293"/>
              <a:gd name="connsiteX1" fmla="*/ -20 w 962691"/>
              <a:gd name="connsiteY1" fmla="*/ 56142 h 60293"/>
              <a:gd name="connsiteX2" fmla="*/ 56368 w 962691"/>
              <a:gd name="connsiteY2" fmla="*/ -246 h 60293"/>
              <a:gd name="connsiteX3" fmla="*/ 56464 w 962691"/>
              <a:gd name="connsiteY3" fmla="*/ -246 h 60293"/>
              <a:gd name="connsiteX4" fmla="*/ 906284 w 962691"/>
              <a:gd name="connsiteY4" fmla="*/ -246 h 60293"/>
              <a:gd name="connsiteX5" fmla="*/ 962672 w 962691"/>
              <a:gd name="connsiteY5" fmla="*/ 56142 h 60293"/>
              <a:gd name="connsiteX6" fmla="*/ 962672 w 962691"/>
              <a:gd name="connsiteY6" fmla="*/ 56142 h 60293"/>
              <a:gd name="connsiteX7" fmla="*/ -20 w 962691"/>
              <a:gd name="connsiteY7" fmla="*/ 60048 h 6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2691" h="60293">
                <a:moveTo>
                  <a:pt x="-20" y="60048"/>
                </a:moveTo>
                <a:lnTo>
                  <a:pt x="-20" y="56142"/>
                </a:lnTo>
                <a:cubicBezTo>
                  <a:pt x="-20" y="24995"/>
                  <a:pt x="25222" y="-246"/>
                  <a:pt x="56368" y="-246"/>
                </a:cubicBezTo>
                <a:cubicBezTo>
                  <a:pt x="56397" y="-246"/>
                  <a:pt x="56435" y="-246"/>
                  <a:pt x="56464" y="-246"/>
                </a:cubicBezTo>
                <a:lnTo>
                  <a:pt x="906284" y="-246"/>
                </a:lnTo>
                <a:cubicBezTo>
                  <a:pt x="937431" y="-246"/>
                  <a:pt x="962672" y="24995"/>
                  <a:pt x="962672" y="56142"/>
                </a:cubicBezTo>
                <a:lnTo>
                  <a:pt x="962672" y="56142"/>
                </a:lnTo>
                <a:cubicBezTo>
                  <a:pt x="962672" y="56142"/>
                  <a:pt x="446798" y="34425"/>
                  <a:pt x="-20" y="6004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0" name="任意多边形: 形状 30"/>
          <p:cNvSpPr/>
          <p:nvPr>
            <p:custDataLst>
              <p:tags r:id="rId6"/>
            </p:custDataLst>
          </p:nvPr>
        </p:nvSpPr>
        <p:spPr>
          <a:xfrm>
            <a:off x="1628140" y="4341813"/>
            <a:ext cx="2959735" cy="1699895"/>
          </a:xfrm>
          <a:custGeom>
            <a:avLst/>
            <a:gdLst>
              <a:gd name="connsiteX0" fmla="*/ 100783 w 2450318"/>
              <a:gd name="connsiteY0" fmla="*/ 1164 h 3886745"/>
              <a:gd name="connsiteX1" fmla="*/ 2056 w 2450318"/>
              <a:gd name="connsiteY1" fmla="*/ 69111 h 3886745"/>
              <a:gd name="connsiteX2" fmla="*/ 655 w 2450318"/>
              <a:gd name="connsiteY2" fmla="*/ 84673 h 3886745"/>
              <a:gd name="connsiteX3" fmla="*/ 655 w 2450318"/>
              <a:gd name="connsiteY3" fmla="*/ 3801630 h 3886745"/>
              <a:gd name="connsiteX4" fmla="*/ 85839 w 2450318"/>
              <a:gd name="connsiteY4" fmla="*/ 3886485 h 3886745"/>
              <a:gd name="connsiteX5" fmla="*/ 99959 w 2450318"/>
              <a:gd name="connsiteY5" fmla="*/ 3885276 h 3886745"/>
              <a:gd name="connsiteX6" fmla="*/ 2341094 w 2450318"/>
              <a:gd name="connsiteY6" fmla="*/ 3634064 h 3886745"/>
              <a:gd name="connsiteX7" fmla="*/ 2450974 w 2450318"/>
              <a:gd name="connsiteY7" fmla="*/ 3517041 h 3886745"/>
              <a:gd name="connsiteX8" fmla="*/ 2450974 w 2450318"/>
              <a:gd name="connsiteY8" fmla="*/ 377777 h 3886745"/>
              <a:gd name="connsiteX9" fmla="*/ 2341094 w 2450318"/>
              <a:gd name="connsiteY9" fmla="*/ 260893 h 3886745"/>
              <a:gd name="connsiteX10" fmla="*/ 100783 w 2450318"/>
              <a:gd name="connsiteY10" fmla="*/ 1164 h 388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67" h="2565">
                <a:moveTo>
                  <a:pt x="0" y="0"/>
                </a:moveTo>
                <a:lnTo>
                  <a:pt x="4467" y="0"/>
                </a:lnTo>
                <a:lnTo>
                  <a:pt x="4467" y="1891"/>
                </a:lnTo>
                <a:cubicBezTo>
                  <a:pt x="4467" y="2004"/>
                  <a:pt x="4379" y="2097"/>
                  <a:pt x="4267" y="2104"/>
                </a:cubicBezTo>
                <a:cubicBezTo>
                  <a:pt x="2897" y="2182"/>
                  <a:pt x="1534" y="2335"/>
                  <a:pt x="181" y="2562"/>
                </a:cubicBezTo>
                <a:cubicBezTo>
                  <a:pt x="173" y="2564"/>
                  <a:pt x="164" y="2565"/>
                  <a:pt x="155" y="2565"/>
                </a:cubicBezTo>
                <a:cubicBezTo>
                  <a:pt x="70" y="2565"/>
                  <a:pt x="0" y="2495"/>
                  <a:pt x="0" y="241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40000">
                <a:schemeClr val="accent1">
                  <a:alpha val="30000"/>
                </a:schemeClr>
              </a:gs>
              <a:gs pos="0">
                <a:schemeClr val="accent1">
                  <a:alpha val="0"/>
                </a:schemeClr>
              </a:gs>
              <a:gs pos="73000">
                <a:schemeClr val="accent1"/>
              </a:gs>
            </a:gsLst>
            <a:lin ang="5400000" scaled="0"/>
          </a:gradFill>
          <a:ln w="1440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1" name="任意多边形: 形状 31"/>
          <p:cNvSpPr/>
          <p:nvPr>
            <p:custDataLst>
              <p:tags r:id="rId7"/>
            </p:custDataLst>
          </p:nvPr>
        </p:nvSpPr>
        <p:spPr>
          <a:xfrm>
            <a:off x="4642485" y="4355148"/>
            <a:ext cx="2917825" cy="1379220"/>
          </a:xfrm>
          <a:custGeom>
            <a:avLst/>
            <a:gdLst>
              <a:gd name="connsiteX0" fmla="*/ 655 w 2415705"/>
              <a:gd name="connsiteY0" fmla="*/ 119664 h 3345029"/>
              <a:gd name="connsiteX1" fmla="*/ 655 w 2415705"/>
              <a:gd name="connsiteY1" fmla="*/ 3222393 h 3345029"/>
              <a:gd name="connsiteX2" fmla="*/ 120575 w 2415705"/>
              <a:gd name="connsiteY2" fmla="*/ 3342286 h 3345029"/>
              <a:gd name="connsiteX3" fmla="*/ 125918 w 2415705"/>
              <a:gd name="connsiteY3" fmla="*/ 3342162 h 3345029"/>
              <a:gd name="connsiteX4" fmla="*/ 2290824 w 2415705"/>
              <a:gd name="connsiteY4" fmla="*/ 3344635 h 3345029"/>
              <a:gd name="connsiteX5" fmla="*/ 2416224 w 2415705"/>
              <a:gd name="connsiteY5" fmla="*/ 3230497 h 3345029"/>
              <a:gd name="connsiteX6" fmla="*/ 2416361 w 2415705"/>
              <a:gd name="connsiteY6" fmla="*/ 3224865 h 3345029"/>
              <a:gd name="connsiteX7" fmla="*/ 2416361 w 2415705"/>
              <a:gd name="connsiteY7" fmla="*/ 123235 h 3345029"/>
              <a:gd name="connsiteX8" fmla="*/ 2296455 w 2415705"/>
              <a:gd name="connsiteY8" fmla="*/ 3329 h 3345029"/>
              <a:gd name="connsiteX9" fmla="*/ 2290824 w 2415705"/>
              <a:gd name="connsiteY9" fmla="*/ 3466 h 3345029"/>
              <a:gd name="connsiteX10" fmla="*/ 126604 w 2415705"/>
              <a:gd name="connsiteY10" fmla="*/ -105 h 3345029"/>
              <a:gd name="connsiteX11" fmla="*/ 806 w 2415705"/>
              <a:gd name="connsiteY11" fmla="*/ 113607 h 3345029"/>
              <a:gd name="connsiteX12" fmla="*/ 655 w 2415705"/>
              <a:gd name="connsiteY12" fmla="*/ 119664 h 334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404" h="2081">
                <a:moveTo>
                  <a:pt x="0" y="0"/>
                </a:moveTo>
                <a:lnTo>
                  <a:pt x="4404" y="0"/>
                </a:lnTo>
                <a:lnTo>
                  <a:pt x="4404" y="1863"/>
                </a:lnTo>
                <a:cubicBezTo>
                  <a:pt x="4404" y="1866"/>
                  <a:pt x="4404" y="1870"/>
                  <a:pt x="4404" y="1873"/>
                </a:cubicBezTo>
                <a:cubicBezTo>
                  <a:pt x="4398" y="1994"/>
                  <a:pt x="4296" y="2087"/>
                  <a:pt x="4175" y="2081"/>
                </a:cubicBezTo>
                <a:cubicBezTo>
                  <a:pt x="3004" y="2026"/>
                  <a:pt x="1668" y="2011"/>
                  <a:pt x="228" y="2077"/>
                </a:cubicBezTo>
                <a:cubicBezTo>
                  <a:pt x="225" y="2077"/>
                  <a:pt x="222" y="2077"/>
                  <a:pt x="219" y="2077"/>
                </a:cubicBezTo>
                <a:cubicBezTo>
                  <a:pt x="98" y="2077"/>
                  <a:pt x="0" y="1979"/>
                  <a:pt x="0" y="1858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40000">
                <a:schemeClr val="accent1">
                  <a:alpha val="30000"/>
                </a:schemeClr>
              </a:gs>
              <a:gs pos="0">
                <a:schemeClr val="accent1">
                  <a:alpha val="0"/>
                </a:schemeClr>
              </a:gs>
              <a:gs pos="73000">
                <a:schemeClr val="accent1"/>
              </a:gs>
            </a:gsLst>
            <a:lin ang="5400000" scaled="0"/>
          </a:gradFill>
          <a:ln w="1440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2" name="任意多边形: 形状 32"/>
          <p:cNvSpPr/>
          <p:nvPr>
            <p:custDataLst>
              <p:tags r:id="rId8"/>
            </p:custDataLst>
          </p:nvPr>
        </p:nvSpPr>
        <p:spPr>
          <a:xfrm>
            <a:off x="7627620" y="4342448"/>
            <a:ext cx="2960370" cy="1697355"/>
          </a:xfrm>
          <a:custGeom>
            <a:avLst/>
            <a:gdLst>
              <a:gd name="connsiteX0" fmla="*/ 2351395 w 2450592"/>
              <a:gd name="connsiteY0" fmla="*/ 1045 h 3886439"/>
              <a:gd name="connsiteX1" fmla="*/ 110535 w 2450592"/>
              <a:gd name="connsiteY1" fmla="*/ 265718 h 3886439"/>
              <a:gd name="connsiteX2" fmla="*/ 655 w 2450592"/>
              <a:gd name="connsiteY2" fmla="*/ 382740 h 3886439"/>
              <a:gd name="connsiteX3" fmla="*/ 655 w 2450592"/>
              <a:gd name="connsiteY3" fmla="*/ 3520082 h 3886439"/>
              <a:gd name="connsiteX4" fmla="*/ 110535 w 2450592"/>
              <a:gd name="connsiteY4" fmla="*/ 3636967 h 3886439"/>
              <a:gd name="connsiteX5" fmla="*/ 2351670 w 2450592"/>
              <a:gd name="connsiteY5" fmla="*/ 3884883 h 3886439"/>
              <a:gd name="connsiteX6" fmla="*/ 2449971 w 2450592"/>
              <a:gd name="connsiteY6" fmla="*/ 3815974 h 3886439"/>
              <a:gd name="connsiteX7" fmla="*/ 2451248 w 2450592"/>
              <a:gd name="connsiteY7" fmla="*/ 3801236 h 3886439"/>
              <a:gd name="connsiteX8" fmla="*/ 2451248 w 2450592"/>
              <a:gd name="connsiteY8" fmla="*/ 84417 h 3886439"/>
              <a:gd name="connsiteX9" fmla="*/ 2365885 w 2450592"/>
              <a:gd name="connsiteY9" fmla="*/ -260 h 3886439"/>
              <a:gd name="connsiteX10" fmla="*/ 2351395 w 2450592"/>
              <a:gd name="connsiteY10" fmla="*/ 1045 h 3886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68" h="2562">
                <a:moveTo>
                  <a:pt x="0" y="0"/>
                </a:moveTo>
                <a:lnTo>
                  <a:pt x="4468" y="0"/>
                </a:lnTo>
                <a:lnTo>
                  <a:pt x="4468" y="2408"/>
                </a:lnTo>
                <a:cubicBezTo>
                  <a:pt x="4468" y="2417"/>
                  <a:pt x="4467" y="2426"/>
                  <a:pt x="4465" y="2434"/>
                </a:cubicBezTo>
                <a:cubicBezTo>
                  <a:pt x="4450" y="2519"/>
                  <a:pt x="4370" y="2575"/>
                  <a:pt x="4286" y="2560"/>
                </a:cubicBezTo>
                <a:cubicBezTo>
                  <a:pt x="3788" y="2472"/>
                  <a:pt x="2296" y="2231"/>
                  <a:pt x="200" y="2108"/>
                </a:cubicBezTo>
                <a:cubicBezTo>
                  <a:pt x="88" y="2101"/>
                  <a:pt x="0" y="2008"/>
                  <a:pt x="0" y="1895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40000">
                <a:schemeClr val="accent1">
                  <a:alpha val="30000"/>
                </a:schemeClr>
              </a:gs>
              <a:gs pos="0">
                <a:schemeClr val="accent1">
                  <a:alpha val="0"/>
                </a:schemeClr>
              </a:gs>
              <a:gs pos="73000">
                <a:schemeClr val="accent1"/>
              </a:gs>
            </a:gsLst>
            <a:lin ang="5400000" scaled="0"/>
          </a:gradFill>
          <a:ln w="1440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1853565" y="5360353"/>
            <a:ext cx="2508885" cy="37115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沈凯</a:t>
            </a:r>
            <a:r>
              <a:rPr lang="zh-CN" altLang="en-US" sz="1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来</a:t>
            </a:r>
            <a:endParaRPr lang="zh-CN" altLang="en-US" sz="1400" b="1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10"/>
            </p:custDataLst>
          </p:nvPr>
        </p:nvCxnSpPr>
        <p:spPr>
          <a:xfrm>
            <a:off x="3009265" y="5319078"/>
            <a:ext cx="197485" cy="0"/>
          </a:xfrm>
          <a:prstGeom prst="line">
            <a:avLst/>
          </a:prstGeom>
          <a:ln w="6350">
            <a:solidFill>
              <a:schemeClr val="lt1">
                <a:lumMod val="10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846955" y="5228908"/>
            <a:ext cx="2508885" cy="37115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王松</a:t>
            </a:r>
            <a:endParaRPr lang="zh-CN" altLang="en-US" sz="1400" b="1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5" name="直接连接符 4"/>
          <p:cNvCxnSpPr/>
          <p:nvPr>
            <p:custDataLst>
              <p:tags r:id="rId12"/>
            </p:custDataLst>
          </p:nvPr>
        </p:nvCxnSpPr>
        <p:spPr>
          <a:xfrm>
            <a:off x="6002655" y="5187633"/>
            <a:ext cx="197485" cy="0"/>
          </a:xfrm>
          <a:prstGeom prst="line">
            <a:avLst/>
          </a:prstGeom>
          <a:ln w="6350">
            <a:solidFill>
              <a:schemeClr val="lt1">
                <a:lumMod val="10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7853363" y="5360353"/>
            <a:ext cx="2508885" cy="37115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李</a:t>
            </a:r>
            <a:r>
              <a:rPr lang="zh-CN" altLang="en-US" sz="1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佳轩</a:t>
            </a:r>
            <a:endParaRPr lang="zh-CN" altLang="en-US" sz="1400" b="1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14"/>
            </p:custDataLst>
          </p:nvPr>
        </p:nvCxnSpPr>
        <p:spPr>
          <a:xfrm>
            <a:off x="9009063" y="5319078"/>
            <a:ext cx="197485" cy="0"/>
          </a:xfrm>
          <a:prstGeom prst="line">
            <a:avLst/>
          </a:prstGeom>
          <a:ln w="6350">
            <a:solidFill>
              <a:schemeClr val="lt1">
                <a:lumMod val="10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342255" y="1755140"/>
            <a:ext cx="1374140" cy="13741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20595" y="1755140"/>
            <a:ext cx="1398905" cy="13989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439150" y="1753235"/>
            <a:ext cx="1376045" cy="13760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46250" y="3585845"/>
            <a:ext cx="23469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主要</a:t>
            </a:r>
            <a:r>
              <a:rPr lang="zh-CN" altLang="en-US"/>
              <a:t>负责资料</a:t>
            </a:r>
            <a:r>
              <a:rPr lang="zh-CN" altLang="en-US"/>
              <a:t>搜集，</a:t>
            </a:r>
            <a:endParaRPr lang="zh-CN" altLang="en-US"/>
          </a:p>
          <a:p>
            <a:pPr algn="ctr"/>
            <a:r>
              <a:rPr lang="zh-CN" altLang="en-US"/>
              <a:t>论文查阅，</a:t>
            </a:r>
            <a:endParaRPr lang="zh-CN" altLang="en-US"/>
          </a:p>
          <a:p>
            <a:pPr algn="ctr"/>
            <a:r>
              <a:rPr lang="zh-CN" altLang="en-US"/>
              <a:t>帮助理解任务</a:t>
            </a:r>
            <a:r>
              <a:rPr lang="zh-CN" altLang="en-US"/>
              <a:t>信息</a:t>
            </a:r>
            <a:endParaRPr lang="zh-CN" altLang="en-US"/>
          </a:p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4072255" y="358013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主要负责码流的</a:t>
            </a:r>
            <a:endParaRPr lang="zh-CN" altLang="en-US"/>
          </a:p>
          <a:p>
            <a:pPr algn="ctr"/>
            <a:r>
              <a:rPr lang="zh-CN" altLang="en-US"/>
              <a:t>获取、</a:t>
            </a:r>
            <a:r>
              <a:rPr lang="zh-CN" altLang="en-US"/>
              <a:t>处理，</a:t>
            </a:r>
            <a:endParaRPr lang="zh-CN" altLang="en-US"/>
          </a:p>
          <a:p>
            <a:pPr algn="ctr"/>
            <a:r>
              <a:rPr lang="zh-CN" altLang="en-US"/>
              <a:t>基本代码</a:t>
            </a:r>
            <a:r>
              <a:rPr lang="zh-CN" altLang="en-US"/>
              <a:t>撰写</a:t>
            </a:r>
            <a:endParaRPr lang="zh-CN" altLang="en-US"/>
          </a:p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7095490" y="358013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主要</a:t>
            </a:r>
            <a:r>
              <a:rPr lang="zh-CN" altLang="en-US"/>
              <a:t>负责资料</a:t>
            </a:r>
            <a:r>
              <a:rPr lang="zh-CN" altLang="en-US"/>
              <a:t>查阅，</a:t>
            </a:r>
            <a:endParaRPr lang="zh-CN" altLang="en-US"/>
          </a:p>
          <a:p>
            <a:pPr algn="ctr"/>
            <a:r>
              <a:rPr lang="zh-CN" altLang="en-US"/>
              <a:t>模型</a:t>
            </a:r>
            <a:r>
              <a:rPr lang="zh-CN" altLang="en-US"/>
              <a:t>研究</a:t>
            </a:r>
            <a:endParaRPr lang="zh-CN" altLang="en-US"/>
          </a:p>
          <a:p>
            <a:pPr algn="ctr"/>
            <a:r>
              <a:rPr lang="zh-CN" altLang="en-US">
                <a:sym typeface="+mn-ea"/>
              </a:rPr>
              <a:t>质量评估模型训练</a:t>
            </a:r>
            <a:endParaRPr lang="zh-CN" altLang="en-US"/>
          </a:p>
          <a:p>
            <a:pPr algn="ctr"/>
            <a:endParaRPr lang="zh-CN" altLang="en-US"/>
          </a:p>
        </p:txBody>
      </p:sp>
    </p:spTree>
    <p:custDataLst>
      <p:tags r:id="rId18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1. 基本介绍--质量分析的痛点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1210946" y="1466835"/>
            <a:ext cx="10286365" cy="1511935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3"/>
            </p:custDataLst>
          </p:nvPr>
        </p:nvSpPr>
        <p:spPr>
          <a:xfrm>
            <a:off x="696596" y="1772905"/>
            <a:ext cx="2480310" cy="89979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不确定</a:t>
            </a: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性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3498851" y="1573515"/>
            <a:ext cx="7666990" cy="1299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真实环境和实验环境的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指标不同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>
            <a:off x="1210946" y="3176890"/>
            <a:ext cx="10286365" cy="1511935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1" name="圆角矩形 35"/>
          <p:cNvSpPr/>
          <p:nvPr>
            <p:custDataLst>
              <p:tags r:id="rId6"/>
            </p:custDataLst>
          </p:nvPr>
        </p:nvSpPr>
        <p:spPr>
          <a:xfrm>
            <a:off x="696596" y="3482960"/>
            <a:ext cx="2480310" cy="89979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主观性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3498851" y="3283570"/>
            <a:ext cx="7666990" cy="1299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千人千面，不同的标准判断音视频质量的好坏是不一样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的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>
            <a:off x="1210946" y="4886945"/>
            <a:ext cx="10286365" cy="1511935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4" name="圆角矩形 35"/>
          <p:cNvSpPr/>
          <p:nvPr>
            <p:custDataLst>
              <p:tags r:id="rId9"/>
            </p:custDataLst>
          </p:nvPr>
        </p:nvSpPr>
        <p:spPr>
          <a:xfrm>
            <a:off x="696596" y="5193015"/>
            <a:ext cx="2480310" cy="89979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矛盾与</a:t>
            </a: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平衡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10"/>
            </p:custDataLst>
          </p:nvPr>
        </p:nvSpPr>
        <p:spPr>
          <a:xfrm>
            <a:off x="3498851" y="4993625"/>
            <a:ext cx="7666990" cy="12992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综合指标，全面进行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检测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1. 基本介绍--es流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0270" y="3863975"/>
            <a:ext cx="8171815" cy="2319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ES--Elementary Streams (原始流)， 是直接从编码器出来的数据流，可以是编码过的视频数据流（H.264,MJPEG等），音频数据流（AAC），或其他编码数据流的统称。ES流经过PES打包器之后，被转换成PES包。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ES是只包含一种内容的数据流，如只含视频或只含音频等，打包之后的PES也是只含一种性质的ES,如只含视频ES的PES,只含音频ES的PES等。每个ES都由若干个存取单元（AU）组成，每个视频AU或音频AU都是由头部和编码数据两部分组成，1个AU相当于编码的1幅视频图像或1个音频帧，也可以说，每个AU实际上是编码数据流的显示单元，即相当于解码的1幅视频图像或1个音频帧的取样。</a:t>
            </a:r>
            <a:endParaRPr lang="zh-CN" altLang="en-US"/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rcRect b="13169"/>
          <a:stretch>
            <a:fillRect/>
          </a:stretch>
        </p:blipFill>
        <p:spPr>
          <a:xfrm>
            <a:off x="890270" y="1435100"/>
            <a:ext cx="4876165" cy="22987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1.基本介绍--ts流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9620" y="4235450"/>
            <a:ext cx="8945880" cy="2961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TS--Transport Stream（传输流），也叫传输流，由定长的TS包组成（188字节），而TS包是对PES包的一个重新封装（到这里，ES也经过了两层的封装）。PES包的包头信息依然存在于TS包中。TS流是由固定长度为188字节的包组成，含有独立时基的一个或多个program, 一个program又可以包含多个视频、音频、和文字信息的ES流；每个ES流会有不同的PID标示. 而又为了可以分析这些ES流, TS有一些固定的PID用来间隔发送program和ES流信息的表格: PAT和PMT表。适用于误码较多的环境。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5" name="图片 4"/>
          <p:cNvPicPr/>
          <p:nvPr>
            <p:custDataLst>
              <p:tags r:id="rId1"/>
            </p:custDataLst>
          </p:nvPr>
        </p:nvPicPr>
        <p:blipFill>
          <a:blip r:embed="rId2"/>
          <a:srcRect b="13169"/>
          <a:stretch>
            <a:fillRect/>
          </a:stretch>
        </p:blipFill>
        <p:spPr>
          <a:xfrm>
            <a:off x="769620" y="1435100"/>
            <a:ext cx="5840730" cy="2800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4360" y="1320165"/>
            <a:ext cx="4632960" cy="29152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609556" y="1524012"/>
            <a:ext cx="10972888" cy="472443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524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1066800" y="609600"/>
            <a:ext cx="10210876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 lnSpcReduction="10000"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b="1" spc="20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2.评估指标</a:t>
            </a:r>
            <a:endParaRPr lang="zh-CN" altLang="en-US" sz="3600" b="1" spc="20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圆角矩形 26"/>
          <p:cNvSpPr/>
          <p:nvPr>
            <p:custDataLst>
              <p:tags r:id="rId3"/>
            </p:custDataLst>
          </p:nvPr>
        </p:nvSpPr>
        <p:spPr>
          <a:xfrm>
            <a:off x="2305876" y="1828441"/>
            <a:ext cx="3548655" cy="411551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4"/>
            </p:custDataLst>
          </p:nvPr>
        </p:nvSpPr>
        <p:spPr>
          <a:xfrm>
            <a:off x="2309473" y="1828441"/>
            <a:ext cx="3542181" cy="218689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effectLst/>
              <a:sym typeface="+mn-ea"/>
            </a:endParaRPr>
          </a:p>
        </p:txBody>
      </p:sp>
      <p:sp>
        <p:nvSpPr>
          <p:cNvPr id="30" name="圆角矩形 29"/>
          <p:cNvSpPr/>
          <p:nvPr>
            <p:custDataLst>
              <p:tags r:id="rId5"/>
            </p:custDataLst>
          </p:nvPr>
        </p:nvSpPr>
        <p:spPr>
          <a:xfrm>
            <a:off x="6338188" y="1828441"/>
            <a:ext cx="3548655" cy="411551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6"/>
            </p:custDataLst>
          </p:nvPr>
        </p:nvSpPr>
        <p:spPr>
          <a:xfrm>
            <a:off x="2528161" y="2201781"/>
            <a:ext cx="3106242" cy="3053009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/>
            </a:pPr>
            <a:r>
              <a:rPr lang="en-US" altLang="zh-CN" sz="2000" spc="12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音视频本身的参数</a:t>
            </a:r>
            <a:endParaRPr lang="en-US" altLang="zh-CN" sz="2000" spc="12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685800" lvl="1" indent="-3302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视频的清晰度</a:t>
            </a:r>
            <a:endParaRPr lang="zh-CN" altLang="en-US" spc="1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685800" lvl="1" indent="-3302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音频的清晰度</a:t>
            </a:r>
            <a:endParaRPr lang="zh-CN" altLang="en-US" spc="1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685800" lvl="1" indent="-3302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是否流畅，画面是否有</a:t>
            </a: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异样</a:t>
            </a:r>
            <a:endParaRPr lang="zh-CN" altLang="en-US" spc="1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685800" lvl="1" indent="-3302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...</a:t>
            </a:r>
            <a:endParaRPr lang="zh-CN" altLang="en-US" spc="1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355600" lvl="1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None/>
            </a:pPr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(</a:t>
            </a: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将原本需要人为进行判断的因素改成借助算法打</a:t>
            </a:r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mos</a:t>
            </a:r>
            <a:r>
              <a:rPr lang="zh-CN" altLang="en-US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分的方式进行判断</a:t>
            </a:r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)</a:t>
            </a:r>
            <a:endParaRPr lang="en-US" altLang="zh-CN" spc="1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3" name="圆角矩形 32"/>
          <p:cNvSpPr/>
          <p:nvPr>
            <p:custDataLst>
              <p:tags r:id="rId7"/>
            </p:custDataLst>
          </p:nvPr>
        </p:nvSpPr>
        <p:spPr>
          <a:xfrm>
            <a:off x="6341785" y="1828441"/>
            <a:ext cx="3542181" cy="218689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ffectLst/>
            </a:endParaRPr>
          </a:p>
        </p:txBody>
      </p:sp>
      <p:sp>
        <p:nvSpPr>
          <p:cNvPr id="35" name="文本框 34"/>
          <p:cNvSpPr txBox="1"/>
          <p:nvPr>
            <p:custDataLst>
              <p:tags r:id="rId8"/>
            </p:custDataLst>
          </p:nvPr>
        </p:nvSpPr>
        <p:spPr>
          <a:xfrm>
            <a:off x="6559035" y="2359896"/>
            <a:ext cx="3106242" cy="3053009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  <a:buAutoNum type="ea1JpnChsDbPeriod" startAt="2"/>
            </a:pPr>
            <a:r>
              <a:rPr lang="en-US" altLang="zh-CN" sz="2000" spc="16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网络相关的参数</a:t>
            </a:r>
            <a:endParaRPr lang="en-US" altLang="zh-CN" sz="2000" spc="16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787400" lvl="1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zh-CN" altLang="en-US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网络速率</a:t>
            </a:r>
            <a:endParaRPr lang="zh-CN" altLang="en-US" spc="14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787400" lvl="1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zh-CN" altLang="en-US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带宽</a:t>
            </a:r>
            <a:endParaRPr lang="zh-CN" altLang="en-US" spc="14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787400" lvl="1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○"/>
            </a:pPr>
            <a:r>
              <a:rPr lang="en-US" altLang="zh-CN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...</a:t>
            </a:r>
            <a:endParaRPr lang="zh-CN" altLang="en-US" spc="14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406400" lvl="1" indent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None/>
            </a:pPr>
            <a:r>
              <a:rPr lang="zh-CN" altLang="en-US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（独立于视频本身，但是会影响到视频观看</a:t>
            </a:r>
            <a:r>
              <a:rPr lang="zh-CN" altLang="en-US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体验的</a:t>
            </a:r>
            <a:r>
              <a:rPr lang="zh-CN" altLang="en-US" spc="14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因素）</a:t>
            </a:r>
            <a:endParaRPr lang="zh-CN" altLang="en-US" spc="14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609605" y="609600"/>
            <a:ext cx="152401" cy="609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0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3. 技术要点</a:t>
            </a:r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--基本流程</a:t>
            </a:r>
            <a:endParaRPr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pic>
        <p:nvPicPr>
          <p:cNvPr id="4" name="图片 3" descr="未命名绘图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8775" y="1386205"/>
            <a:ext cx="7534275" cy="44100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sz="3600" b="1" spc="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3. 技术要点--时延评估</a:t>
            </a:r>
            <a:endParaRPr lang="zh-CN" altLang="en-US" sz="3600" b="1" spc="2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4" name="图片 3" descr="时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960" y="1216025"/>
            <a:ext cx="10066655" cy="18745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96595" y="342900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主要评估的是单个流文件的传输时延，在流传输的过程中对流文件的传输效果以及</a:t>
            </a:r>
            <a:r>
              <a:rPr lang="zh-CN" altLang="en-US"/>
              <a:t>占用时间进行</a:t>
            </a:r>
            <a:r>
              <a:rPr lang="zh-CN" altLang="en-US"/>
              <a:t>测量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0"/>
  <p:tag name="KSO_WM_UNIT_ID" val="_1*i*10"/>
  <p:tag name="KSO_WM_UNIT_LAYERLEVEL" val="1"/>
  <p:tag name="KSO_WM_TAG_VERSION" val="3.0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1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101.xml><?xml version="1.0" encoding="utf-8"?>
<p:tagLst xmlns:p="http://schemas.openxmlformats.org/presentationml/2006/main">
  <p:tag name="KSO_WM_SLIDE_ID" val="custom2023031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314"/>
  <p:tag name="KSO_WM_SLIDE_TYPE" val="title"/>
  <p:tag name="KSO_WM_SLIDE_SUBTYPE" val="pureTxt"/>
  <p:tag name="KSO_WM_SLIDE_LAYOUT" val="a_f"/>
  <p:tag name="KSO_WM_SLIDE_LAYOUT_CNT" val="1_1"/>
  <p:tag name="KSO_WM_SPECIAL_SOURCE" val="bdnull"/>
  <p:tag name="KSO_WM_TEMPLATE_THUMBS_INDEX" val="1、9"/>
  <p:tag name="KSO_WM_SLIDE_CONTENT_AREA" val="{&quot;left&quot;:&quot;173.7&quot;,&quot;top&quot;:&quot;78.5&quot;,&quot;width&quot;:&quot;702.55&quot;,&quot;height&quot;:&quot;350.15&quot;}"/>
</p:tagLst>
</file>

<file path=ppt/tags/tag102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4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DIAGRAM_GROUP_CODE" val="l1-1"/>
  <p:tag name="KSO_WM_UNIT_PRESET_TEXT" val="目录"/>
  <p:tag name="KSO_WM_UNIT_TEXT_FILL_FORE_SCHEMECOLOR_INDEX" val="13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5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5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5*l_h_a*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5*l_h_i*1_2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314_5*l_h_i*1_2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5*l_h_a*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5*l_h_i*1_3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314_5*l_h_i*1_3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5*l_h_a*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5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5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5*l_h_a*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5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314_5*l_h_i*1_5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UNIT_TYPE" val="l_h_a"/>
  <p:tag name="KSO_WM_UNIT_ID" val="custom20230314_5*l_h_a*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499938964844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SLIDE_ID" val="custom20230314_4"/>
  <p:tag name="KSO_WM_TEMPLATE_SUBCATEGORY" val="29"/>
  <p:tag name="KSO_WM_TEMPLATE_MASTER_TYPE" val="0"/>
  <p:tag name="KSO_WM_TEMPLATE_COLOR_TYPE" val="0"/>
  <p:tag name="KSO_WM_SLIDE_ITEM_CNT" val="5"/>
  <p:tag name="KSO_WM_SLIDE_INDEX" val="4"/>
  <p:tag name="KSO_WM_TAG_VERSION" val="3.0"/>
  <p:tag name="KSO_WM_BEAUTIFY_FLAG" val="#wm#"/>
  <p:tag name="KSO_WM_TEMPLATE_CATEGORY" val="custom"/>
  <p:tag name="KSO_WM_TEMPLATE_INDEX" val="20230314"/>
  <p:tag name="KSO_WM_SLIDE_TYPE" val="contents"/>
  <p:tag name="KSO_WM_SLIDE_SUBTYPE" val="diag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19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0969_2*a*1"/>
  <p:tag name="KSO_WM_TEMPLATE_CATEGORY" val="diagram"/>
  <p:tag name="KSO_WM_TEMPLATE_INDEX" val="20230969"/>
  <p:tag name="KSO_WM_UNIT_LAYERLEVEL" val="1"/>
  <p:tag name="KSO_WM_TAG_VERSION" val="3.0"/>
  <p:tag name="KSO_WM_UNIT_PRESET_TEXT" val="单击此处添加标题"/>
</p:tagLst>
</file>

<file path=ppt/tags/tag12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CONTENT_GROUP_TYPE" val="contentchip"/>
</p:tagLst>
</file>

<file path=ppt/tags/tag120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0969_2*l_i*1_1"/>
  <p:tag name="KSO_WM_TEMPLATE_CATEGORY" val="diagram"/>
  <p:tag name="KSO_WM_TEMPLATE_INDEX" val="20230969"/>
  <p:tag name="KSO_WM_UNIT_LAYERLEVEL" val="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121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2"/>
  <p:tag name="KSO_WM_UNIT_ID" val="diagram20230969_2*l_i*1_2"/>
  <p:tag name="KSO_WM_TEMPLATE_CATEGORY" val="diagram"/>
  <p:tag name="KSO_WM_TEMPLATE_INDEX" val="20230969"/>
  <p:tag name="KSO_WM_UNIT_LAYERLEVEL" val="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122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3"/>
  <p:tag name="KSO_WM_UNIT_ID" val="diagram20230969_2*l_i*1_3"/>
  <p:tag name="KSO_WM_TEMPLATE_CATEGORY" val="diagram"/>
  <p:tag name="KSO_WM_TEMPLATE_INDEX" val="20230969"/>
  <p:tag name="KSO_WM_UNIT_LAYERLEVEL" val="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123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4"/>
  <p:tag name="KSO_WM_UNIT_ID" val="diagram20230969_2*l_i*1_4"/>
  <p:tag name="KSO_WM_TEMPLATE_CATEGORY" val="diagram"/>
  <p:tag name="KSO_WM_TEMPLATE_INDEX" val="20230969"/>
  <p:tag name="KSO_WM_UNIT_LAYERLEVEL" val="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124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0969_2*l_h_i*1_1_2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gradient&quot;:[{&quot;brightness&quot;:0,&quot;colorType&quot;:1,&quot;foreColorIndex&quot;:5,&quot;pos&quot;:0.4000000059604645,&quot;transparency&quot;:0.699999988079071},{&quot;brightness&quot;:0,&quot;colorType&quot;:1,&quot;foreColorIndex&quot;:5,&quot;pos&quot;:0,&quot;transparency&quot;:1},{&quot;brightness&quot;:0,&quot;colorType&quot;:1,&quot;foreColorIndex&quot;:5,&quot;pos&quot;:0.7300000190734863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125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0969_2*l_h_i*1_2_2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gradient&quot;:[{&quot;brightness&quot;:0,&quot;colorType&quot;:1,&quot;foreColorIndex&quot;:5,&quot;pos&quot;:0.4000000059604645,&quot;transparency&quot;:0.699999988079071},{&quot;brightness&quot;:0,&quot;colorType&quot;:1,&quot;foreColorIndex&quot;:5,&quot;pos&quot;:0,&quot;transparency&quot;:1},{&quot;brightness&quot;:0,&quot;colorType&quot;:1,&quot;foreColorIndex&quot;:5,&quot;pos&quot;:0.7300000190734863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126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0969_2*l_h_i*1_3_2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gradient&quot;:[{&quot;brightness&quot;:0,&quot;colorType&quot;:1,&quot;foreColorIndex&quot;:5,&quot;pos&quot;:0.4000000059604645,&quot;transparency&quot;:0.699999988079071},{&quot;brightness&quot;:0,&quot;colorType&quot;:1,&quot;foreColorIndex&quot;:5,&quot;pos&quot;:0,&quot;transparency&quot;:1},{&quot;brightness&quot;:0,&quot;colorType&quot;:1,&quot;foreColorIndex&quot;:5,&quot;pos&quot;:0.7300000190734863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0969_2*l_h_a*1_1_1"/>
  <p:tag name="KSO_WM_TEMPLATE_CATEGORY" val="diagram"/>
  <p:tag name="KSO_WM_TEMPLATE_INDEX" val="20230969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姓名"/>
  <p:tag name="KSO_WM_UNIT_TEXT_FILL_FORE_SCHEMECOLOR_INDEX" val="1"/>
  <p:tag name="KSO_WM_UNIT_TEXT_FILL_TYPE" val="1"/>
</p:tagLst>
</file>

<file path=ppt/tags/tag128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0969_2*l_h_i*1_1_1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69_2*l_h_a*1_2_1"/>
  <p:tag name="KSO_WM_TEMPLATE_CATEGORY" val="diagram"/>
  <p:tag name="KSO_WM_TEMPLATE_INDEX" val="20230969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姓名"/>
  <p:tag name="KSO_WM_UNIT_TEXT_FILL_FORE_SCHEMECOLOR_INDEX" val="1"/>
  <p:tag name="KSO_WM_UNIT_TEXT_FILL_TYPE" val="1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30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0969_2*l_h_i*1_2_1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</p:tagLst>
</file>

<file path=ppt/tags/tag1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0969_2*l_h_a*1_3_1"/>
  <p:tag name="KSO_WM_TEMPLATE_CATEGORY" val="diagram"/>
  <p:tag name="KSO_WM_TEMPLATE_INDEX" val="20230969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姓名"/>
  <p:tag name="KSO_WM_UNIT_TEXT_FILL_FORE_SCHEMECOLOR_INDEX" val="1"/>
  <p:tag name="KSO_WM_UNIT_TEXT_FILL_TYPE" val="1"/>
</p:tagLst>
</file>

<file path=ppt/tags/tag132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0969_2*l_h_i*1_3_1"/>
  <p:tag name="KSO_WM_TEMPLATE_CATEGORY" val="diagram"/>
  <p:tag name="KSO_WM_TEMPLATE_INDEX" val="20230969"/>
  <p:tag name="KSO_WM_UNIT_LAYERLEVEL" val="1_1_1"/>
  <p:tag name="KSO_WM_TAG_VERSION" val="3.0"/>
  <p:tag name="KSO_WM_DIAGRAM_MAX_ITEMCNT" val="5"/>
  <p:tag name="KSO_WM_DIAGRAM_MIN_ITEMCNT" val="2"/>
  <p:tag name="KSO_WM_DIAGRAM_VIRTUALLY_FRAME" val="{&quot;height&quot;:380.6000061035156,&quot;left&quot;:113.72501220703126,&quot;top&quot;:105.92503631832096,&quot;width&quot;:733.8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2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2"/>
</p:tagLst>
</file>

<file path=ppt/tags/tag133.xml><?xml version="1.0" encoding="utf-8"?>
<p:tagLst xmlns:p="http://schemas.openxmlformats.org/presentationml/2006/main">
  <p:tag name="KSO_WM_SLIDE_ID" val="diagram20230969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diagram"/>
  <p:tag name="KSO_WM_TEMPLATE_INDEX" val="20230969"/>
  <p:tag name="KSO_WM_SLIDE_TYPE" val="text"/>
  <p:tag name="KSO_WM_SLIDE_SUBTYPE" val="diag"/>
  <p:tag name="KSO_WM_SLIDE_SIZE" val="731.3*380.6"/>
  <p:tag name="KSO_WM_SLIDE_POSITION" val="115*105.92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30"/>
  <p:tag name="KSO_WM_DIAGRAM_GROUP_CODE" val="l1-1"/>
  <p:tag name="KSO_WM_UNIT_TYPE" val="a"/>
  <p:tag name="KSO_WM_UNIT_INDEX" val="1"/>
  <p:tag name="KSO_WM_UNIT_TEXT_FILL_FORE_SCHEMECOLOR_INDEX" val="13"/>
  <p:tag name="KSO_WM_UNIT_TEXT_FILL_TYPE" val="1"/>
  <p:tag name="KSO_WM_UNIT_USESOURCEFORMAT_APPLY" val="1"/>
  <p:tag name="KSO_WM_TEMPLATE_INDEX" val="20231829"/>
  <p:tag name="KSO_WM_UNIT_ID" val="custom20231829_1*a*1"/>
  <p:tag name="KSO_WM_UNIT_PRESET_TEXT" val="单击此处添加标题"/>
</p:tagLst>
</file>

<file path=ppt/tags/tag1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8"/>
  <p:tag name="KSO_WM_UNIT_ID" val="diagram20231790_2*l_h_i*1_1_1"/>
  <p:tag name="KSO_WM_UNIT_INDEX" val="1_1_1"/>
  <p:tag name="KSO_WM_DIAGRAM_GROUP_CODE" val="l1-1"/>
  <p:tag name="KSO_WM_UNIT_TEXT_FILL_FORE_SCHEMECOLOR_INDEX" val="2"/>
  <p:tag name="KSO_WM_UNIT_TEXT_FILL_TYPE" val="1"/>
  <p:tag name="KSO_WM_UNIT_USESOURCEFORMAT_APPLY" val="1"/>
</p:tagLst>
</file>

<file path=ppt/tags/tag136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UNIT_VALUE" val="10"/>
  <p:tag name="KSO_WM_UNIT_TYPE" val="l_h_a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添加标题"/>
  <p:tag name="KSO_WM_UNIT_ID" val="diagram20231790_2*l_h_a*1_1_1"/>
  <p:tag name="KSO_WM_UNIT_INDEX" val="1_1_1"/>
  <p:tag name="KSO_WM_DIAGRAM_GROUP_CODE" val="l1-1"/>
  <p:tag name="KSO_WM_UNIT_USESOURCEFORMAT_APPLY" val="1"/>
</p:tagLst>
</file>

<file path=ppt/tags/tag137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,单击输入你的项正文，文字是您思想的提炼，请言简意赅的阐述观点"/>
  <p:tag name="KSO_WM_UNIT_ID" val="diagram20231790_2*l_h_f*1_1_1"/>
  <p:tag name="KSO_WM_UNIT_INDEX" val="1_1_1"/>
  <p:tag name="KSO_WM_DIAGRAM_GROUP_CODE" val="l1-1"/>
  <p:tag name="KSO_WM_UNIT_USESOURCEFORMAT_APPLY" val="1"/>
</p:tagLst>
</file>

<file path=ppt/tags/tag1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8"/>
  <p:tag name="KSO_WM_UNIT_ID" val="diagram20231790_2*l_h_i*1_2_1"/>
  <p:tag name="KSO_WM_UNIT_INDEX" val="1_2_1"/>
  <p:tag name="KSO_WM_DIAGRAM_GROUP_CODE" val="l1-1"/>
  <p:tag name="KSO_WM_UNIT_TEXT_FILL_FORE_SCHEMECOLOR_INDEX" val="2"/>
  <p:tag name="KSO_WM_UNIT_TEXT_FILL_TYPE" val="1"/>
  <p:tag name="KSO_WM_UNIT_USESOURCEFORMAT_APPLY" val="1"/>
</p:tagLst>
</file>

<file path=ppt/tags/tag139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UNIT_VALUE" val="10"/>
  <p:tag name="KSO_WM_UNIT_TYPE" val="l_h_a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添加标题"/>
  <p:tag name="KSO_WM_UNIT_ID" val="diagram20231790_2*l_h_a*1_2_1"/>
  <p:tag name="KSO_WM_UNIT_INDEX" val="1_2_1"/>
  <p:tag name="KSO_WM_DIAGRAM_GROUP_CODE" val="l1-1"/>
  <p:tag name="KSO_WM_UNIT_USESOURCEFORMAT_APPLY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,单击输入你的项正文，文字是您思想的提炼，请言简意赅的阐述观点"/>
  <p:tag name="KSO_WM_UNIT_ID" val="diagram20231790_2*l_h_f*1_2_1"/>
  <p:tag name="KSO_WM_UNIT_INDEX" val="1_2_1"/>
  <p:tag name="KSO_WM_DIAGRAM_GROUP_CODE" val="l1-1"/>
  <p:tag name="KSO_WM_UNIT_USESOURCEFORMAT_APPLY" val="1"/>
</p:tagLst>
</file>

<file path=ppt/tags/tag1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8"/>
  <p:tag name="KSO_WM_UNIT_ID" val="diagram20231790_2*l_h_i*1_3_1"/>
  <p:tag name="KSO_WM_UNIT_INDEX" val="1_3_1"/>
  <p:tag name="KSO_WM_DIAGRAM_GROUP_CODE" val="l1-1"/>
  <p:tag name="KSO_WM_UNIT_TEXT_FILL_FORE_SCHEMECOLOR_INDEX" val="2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CATEGORY" val="diagram"/>
  <p:tag name="KSO_WM_TEMPLATE_INDEX" val="20231790"/>
  <p:tag name="KSO_WM_UNIT_LAYERLEVEL" val="1_1_1"/>
  <p:tag name="KSO_WM_TAG_VERSION" val="3.0"/>
  <p:tag name="KSO_WM_UNIT_VALUE" val="10"/>
  <p:tag name="KSO_WM_UNIT_TYPE" val="l_h_a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添加标题"/>
  <p:tag name="KSO_WM_UNIT_ID" val="diagram20231790_2*l_h_a*1_3_1"/>
  <p:tag name="KSO_WM_UNIT_INDEX" val="1_3_1"/>
  <p:tag name="KSO_WM_DIAGRAM_GROUP_CODE" val="l1-1"/>
  <p:tag name="KSO_WM_UNIT_USESOURCEFORMAT_APPLY" val="1"/>
</p:tagLst>
</file>

<file path=ppt/tags/tag143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9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88.3999938964844,&quot;left&quot;:54.85004211906371,&quot;top&quot;:115.47382194939564,&quot;width&quot;:850.4500732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,单击输入你的项正文，文字是您思想的提炼，请言简意赅的阐述观点"/>
  <p:tag name="KSO_WM_UNIT_ID" val="diagram20231790_2*l_h_f*1_3_1"/>
  <p:tag name="KSO_WM_UNIT_INDEX" val="1_3_1"/>
  <p:tag name="KSO_WM_DIAGRAM_GROUP_CODE" val="l1-1"/>
  <p:tag name="KSO_WM_UNIT_USESOURCEFORMAT_APPLY" val="1"/>
</p:tagLst>
</file>

<file path=ppt/tags/tag14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09.95*388.35"/>
  <p:tag name="KSO_WM_SLIDE_POSITION" val="95.3501*115.499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829"/>
  <p:tag name="KSO_WM_TEMPLATE_SUBCATEGORY" val="0"/>
  <p:tag name="KSO_WM_SLIDE_INDEX" val="1"/>
  <p:tag name="KSO_WM_TAG_VERSION" val="3.0"/>
  <p:tag name="KSO_WM_SLIDE_ID" val="custom20231829_1"/>
  <p:tag name="KSO_WM_SLIDE_ITEM_CNT" val="3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699_1*i*1"/>
  <p:tag name="KSO_WM_TEMPLATE_CATEGORY" val="diagram"/>
  <p:tag name="KSO_WM_TEMPLATE_INDEX" val="20212699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462f2f4f3ede498aa7d98d7315d1e9bd"/>
  <p:tag name="KSO_WM_UNIT_DECORATE_INFO" val="{&quot;DecorateInfoH&quot;:{&quot;IsAbs&quot;:false},&quot;DecorateInfoW&quot;:{&quot;IsAbs&quot;:false},&quot;DecorateInfoX&quot;:{&quot;IsAbs&quot;:false,&quot;Pos&quot;:1},&quot;DecorateInfoY&quot;:{&quot;IsAbs&quot;:false,&quot;Pos&quot;:1},&quot;ReferentInfo&quot;:{&quot;Id&quot;:&quot;99c6afd96b22485bb30bea811c562038&quot;,&quot;X&quot;:{&quot;Pos&quot;:1},&quot;Y&quot;:{&quot;Pos&quot;:1}},&quot;whChangeMode&quot;:1}"/>
  <p:tag name="KSO_WM_CHIP_GROUPID" val="5f708c7a747e3ea6e292a7fb"/>
  <p:tag name="KSO_WM_CHIP_XID" val="5f708c7a747e3ea6e292a7fc"/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816"/>
  <p:tag name="KSO_WM_TEMPLATE_ASSEMBLE_XID" val="60656f644054ed1e2fb8092f"/>
  <p:tag name="KSO_WM_TEMPLATE_ASSEMBLE_GROUPID" val="60656f644054ed1e2fb8092f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699_1*a*1"/>
  <p:tag name="KSO_WM_TEMPLATE_CATEGORY" val="diagram"/>
  <p:tag name="KSO_WM_TEMPLATE_INDEX" val="20212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44660ad41c9b4afcb22ca6bead5f9c0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3077f9c1a354450ba6003239b8d3f36"/>
  <p:tag name="KSO_WM_UNIT_TEXT_FILL_FORE_SCHEMECOLOR_INDEX_BRIGHTNESS" val="0"/>
  <p:tag name="KSO_WM_UNIT_TEXT_FILL_FORE_SCHEMECOLOR_INDEX" val="13"/>
  <p:tag name="KSO_WM_UNIT_TEXT_FILL_TYPE" val="1"/>
  <p:tag name="KSO_WM_TEMPLATE_ASSEMBLE_XID" val="60656f644054ed1e2fb8092f"/>
  <p:tag name="KSO_WM_TEMPLATE_ASSEMBLE_GROUPID" val="60656f644054ed1e2fb8092f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28765_1*l_h_i*1_1_1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SHADOW_SCHEMECOLOR_INDEX_BRIGHTNESS" val="-0.1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28765_1*l_h_i*1_1_2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FILL_FORE_SCHEMECOLOR_INDEX_1_BRIGHTNESS" val="0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"/>
  <p:tag name="KSO_WM_UNIT_FILL_GRADIENT_TYPE" val="0"/>
  <p:tag name="KSO_WM_UNIT_FILL_GRADIENT_ANGLE" val="130"/>
  <p:tag name="KSO_WM_UNIT_FILL_GRADIENT_Direction" val="-2"/>
  <p:tag name="KSO_WM_UNIT_FILL_TYPE" val="3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28765_1*l_h_i*1_2_1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SHADOW_SCHEMECOLOR_INDEX_BRIGHTNESS" val="-0.1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4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28765_1*l_h_f*1_1_1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28765_1*l_h_i*1_2_2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FILL_FORE_SCHEMECOLOR_INDEX_1_BRIGHTNESS" val="0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"/>
  <p:tag name="KSO_WM_UNIT_FILL_GRADIENT_TYPE" val="0"/>
  <p:tag name="KSO_WM_UNIT_FILL_GRADIENT_ANGLE" val="130"/>
  <p:tag name="KSO_WM_UNIT_FILL_GRADIENT_Direction" val="-2"/>
  <p:tag name="KSO_WM_UNIT_FILL_TYPE" val="3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6.xml><?xml version="1.0" encoding="utf-8"?>
<p:tagLst xmlns:p="http://schemas.openxmlformats.org/presentationml/2006/main"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28765_1*l_h_f*1_2_1"/>
  <p:tag name="KSO_WM_TEMPLATE_CATEGORY" val="diagram"/>
  <p:tag name="KSO_WM_TEMPLATE_INDEX" val="20228765"/>
  <p:tag name="KSO_WM_UNIT_LAYERLEVEL" val="1_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USESOURCEFORMAT_APPLY" val="1"/>
  <p:tag name="KSO_WM_DIAGRAM_VIRTUALLY_FRAME" val="{&quot;height&quot;:324.05661417322835,&quot;left&quot;:181.56503937007875,&quot;top&quot;:143.97173228346458,&quot;width&quot;:596.9265354330709}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699_1*i*2"/>
  <p:tag name="KSO_WM_TEMPLATE_CATEGORY" val="diagram"/>
  <p:tag name="KSO_WM_TEMPLATE_INDEX" val="20212699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ab9e3ede4f02433781ee8c4bc865c25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08c7a747e3ea6e292a7fb"/>
  <p:tag name="KSO_WM_CHIP_XID" val="5f708c7a747e3ea6e292a7fc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0"/>
  <p:tag name="KSO_WM_TEMPLATE_ASSEMBLE_XID" val="60656f644054ed1e2fb8092f"/>
  <p:tag name="KSO_WM_TEMPLATE_ASSEMBLE_GROUPID" val="60656f644054ed1e2fb8092f"/>
</p:tagLst>
</file>

<file path=ppt/tags/tag158.xml><?xml version="1.0" encoding="utf-8"?>
<p:tagLst xmlns:p="http://schemas.openxmlformats.org/presentationml/2006/main">
  <p:tag name="KSO_WM_TEMPLATE_MASTER_TYPE" val="0"/>
  <p:tag name="KSO_WM_TEMPLATE_COLOR_TYPE" val="1"/>
  <p:tag name="KSO_WM_BEAUTIFY_FLAG" val="#wm#"/>
  <p:tag name="KSO_WM_TEMPLATE_CATEGORY" val="diagram"/>
  <p:tag name="KSO_WM_SLIDE_TYPE" val="text"/>
  <p:tag name="KSO_WM_SLIDE_SUBTYPE" val="picTxt"/>
  <p:tag name="KSO_WM_SLIDE_SIZE" val="864*444"/>
  <p:tag name="KSO_WM_SLIDE_POSITION" val="47*48"/>
  <p:tag name="KSO_WM_SLIDE_LAYOUT" val="a_d"/>
  <p:tag name="KSO_WM_SLIDE_LAYOUT_CNT" val="1_1"/>
  <p:tag name="KSO_WM_SPECIAL_SOURCE" val="bdnull"/>
  <p:tag name="KSO_WM_DIAGRAM_GROUP_CODE" val="l1-1"/>
  <p:tag name="KSO_WM_SLIDE_DIAGTYPE" val="l"/>
  <p:tag name="KSO_WM_TEMPLATE_INDEX" val="20212699"/>
  <p:tag name="KSO_WM_TEMPLATE_SUBCATEGORY" val="21"/>
  <p:tag name="KSO_WM_SLIDE_INDEX" val="1"/>
  <p:tag name="KSO_WM_TAG_VERSION" val="1.0"/>
  <p:tag name="KSO_WM_SLIDE_ID" val="diagram20212699_1"/>
  <p:tag name="KSO_WM_SLIDE_ITEM_CNT" val="0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43:52&quot;,&quot;maxSize&quot;:{&quot;size1&quot;:26.7},&quot;minSize&quot;:{&quot;size1&quot;:17.9},&quot;normalSize&quot;:{&quot;size1&quot;:17.9},&quot;subLayout&quot;:[{&quot;id&quot;:&quot;2021-04-01T15:43:52&quot;,&quot;margin&quot;:{&quot;bottom&quot;:0.0260000042617321,&quot;left&quot;:2.9629998207092285,&quot;right&quot;:2.5399999618530273,&quot;top&quot;:1.6929999589920044},&quot;type&quot;:0},{&quot;id&quot;:&quot;2021-04-01T15:43:52&quot;,&quot;margin&quot;:{&quot;bottom&quot;:2.5399999618530273,&quot;left&quot;:2.5399999618530273,&quot;right&quot;:2.5399999618530273,&quot;top&quot;:1.6670000553131104}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708c7a747e3ea6e292a7fc"/>
  <p:tag name="KSO_WM_CHIP_FILLPROP" val="[[{&quot;text_align&quot;:&quot;lt&quot;,&quot;text_direction&quot;:&quot;horizontal&quot;,&quot;support_big_font&quot;:false,&quot;picture_toward&quot;:0,&quot;picture_dockside&quot;:[],&quot;fill_id&quot;:&quot;577fb6fb92184a2fb8c769fd05bb9d24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ca3f0f9c0eb4416e9bcff006547ecf8f&quot;,&quot;fill_align&quot;:&quot;cm&quot;,&quot;chip_types&quot;:[&quot;diagram&quot;,&quot;text&quot;,&quot;picture&quot;,&quot;chart&quot;,&quot;table&quot;,&quot;video&quot;]}]]"/>
  <p:tag name="KSO_WM_CHIP_DECFILLPROP" val="[]"/>
  <p:tag name="KSO_WM_SLIDE_CAN_ADD_NAVIGATION" val="1"/>
  <p:tag name="KSO_WM_CHIP_GROUPID" val="5f708c7a747e3ea6e292a7fb"/>
  <p:tag name="KSO_WM_SLIDE_BK_DARK_LIGHT" val="2"/>
  <p:tag name="KSO_WM_SLIDE_BACKGROUND_TYPE" val="general"/>
  <p:tag name="KSO_WM_SLIDE_SUPPORT_FEATURE_TYPE" val="3"/>
  <p:tag name="KSO_WM_TEMPLATE_ASSEMBLE_XID" val="60656f644054ed1e2fb8092f"/>
  <p:tag name="KSO_WM_TEMPLATE_ASSEMBLE_GROUPID" val="60656f644054ed1e2fb8092f"/>
</p:tagLst>
</file>

<file path=ppt/tags/tag159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4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5.xml><?xml version="1.0" encoding="utf-8"?>
<p:tagLst xmlns:p="http://schemas.openxmlformats.org/presentationml/2006/main">
  <p:tag name="KSO_WM_UNIT_PLACING_PICTURE_USER_VIEWPORT" val="{&quot;height&quot;:4894,&quot;width&quot;:10371}"/>
</p:tagLst>
</file>

<file path=ppt/tags/tag166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7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68.xml><?xml version="1.0" encoding="utf-8"?>
<p:tagLst xmlns:p="http://schemas.openxmlformats.org/presentationml/2006/main">
  <p:tag name="KSO_WM_UNIT_PLACING_PICTURE_USER_VIEWPORT" val="{&quot;height&quot;:3507,&quot;width&quot;:11480}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70.xml><?xml version="1.0" encoding="utf-8"?>
<p:tagLst xmlns:p="http://schemas.openxmlformats.org/presentationml/2006/main">
  <p:tag name="KSO_WM_BEAUTIFY_FLAG" val="#wm#"/>
  <p:tag name="KSO_WM_TEMPLATE_CATEGORY" val="custom"/>
  <p:tag name="KSO_WM_TEMPLATE_INDEX" val="20231829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303_1*i*1"/>
  <p:tag name="KSO_WM_TEMPLATE_CATEGORY" val="diagram"/>
  <p:tag name="KSO_WM_TEMPLATE_INDEX" val="20212303"/>
  <p:tag name="KSO_WM_UNIT_LAYERLEVEL" val="1"/>
  <p:tag name="KSO_WM_TAG_VERSION" val="1.0"/>
  <p:tag name="KSO_WM_BEAUTIFY_FLAG" val="#wm#"/>
  <p:tag name="KSO_WM_UNIT_SM_LIMIT_TYPE" val="2"/>
  <p:tag name="KSO_WM_UNIT_BLOCK" val="0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UNIT_DEC_AREA_ID" val="d6b7b97a08cd45318ddbc29e28f79a68"/>
  <p:tag name="PA" val="v5.2.11"/>
  <p:tag name="KSO_WM_CHIP_GROUPID" val="5e757e3269be4861f5f8614a"/>
  <p:tag name="KSO_WM_CHIP_XID" val="5f607145688f7a6c7bea32a6"/>
  <p:tag name="KSO_WM_UNIT_LINE_FORE_SCHEMECOLOR_INDEX_BRIGHTNESS" val="-0.25"/>
  <p:tag name="KSO_WM_UNIT_LINE_FORE_SCHEMECOLOR_INDEX" val="14"/>
  <p:tag name="KSO_WM_UNIT_LINE_FILL_TYPE" val="2"/>
  <p:tag name="KSO_WM_TEMPLATE_ASSEMBLE_XID" val="60656f434054ed1e2fb80686"/>
  <p:tag name="KSO_WM_TEMPLATE_ASSEMBLE_GROUPID" val="60656f434054ed1e2fb80686"/>
</p:tagLst>
</file>

<file path=ppt/tags/tag172.xml><?xml version="1.0" encoding="utf-8"?>
<p:tagLst xmlns:p="http://schemas.openxmlformats.org/presentationml/2006/main">
  <p:tag name="KSO_WM_UNIT_BLOCK" val="0"/>
  <p:tag name="KSO_WM_UNIT_SM_LIMIT_TYPE" val="2"/>
  <p:tag name="KSO_WM_UNIT_DEC_AREA_ID" val="09af2422ee32446883a82694180d26fd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303_1*i*2"/>
  <p:tag name="KSO_WM_TEMPLATE_CATEGORY" val="diagram"/>
  <p:tag name="KSO_WM_TEMPLATE_INDEX" val="20212303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0}"/>
  <p:tag name="KSO_WM_CHIP_GROUPID" val="5e757e3269be4861f5f8614a"/>
  <p:tag name="KSO_WM_CHIP_XID" val="5f607145688f7a6c7bea32a6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72"/>
  <p:tag name="KSO_WM_TEMPLATE_ASSEMBLE_XID" val="60656f434054ed1e2fb80686"/>
  <p:tag name="KSO_WM_TEMPLATE_ASSEMBLE_GROUPID" val="60656f434054ed1e2fb80686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303_1*i*3"/>
  <p:tag name="KSO_WM_TEMPLATE_CATEGORY" val="diagram"/>
  <p:tag name="KSO_WM_TEMPLATE_INDEX" val="2021230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ReferentInfo&quot;:{&quot;Id&quot;:&quot;slide&quot;,&quot;X&quot;:{&quot;Pos&quot;:0},&quot;Y&quot;:{&quot;Pos&quot;:2}},&quot;DecorateInfoX&quot;:{&quot;Pos&quot;:0,&quot;IsAbs&quot;:false},&quot;DecorateInfoY&quot;:{&quot;Pos&quot;:2,&quot;IsAbs&quot;:false},&quot;DecorateInfoW&quot;:{&quot;IsAbs&quot;:false},&quot;DecorateInfoH&quot;:{&quot;IsAbs&quot;:false},&quot;whChangeMode&quot;:0}"/>
  <p:tag name="KSO_WM_UNIT_DEC_AREA_ID" val="d5b40817ac0b46399ce6168549b75b5b"/>
  <p:tag name="PA" val="v5.2.11"/>
  <p:tag name="KSO_WM_CHIP_GROUPID" val="5e757e3269be4861f5f8614a"/>
  <p:tag name="KSO_WM_CHIP_XID" val="5f607145688f7a6c7bea32a6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30"/>
  <p:tag name="KSO_WM_TEMPLATE_ASSEMBLE_XID" val="60656f434054ed1e2fb80686"/>
  <p:tag name="KSO_WM_TEMPLATE_ASSEMBLE_GROUPID" val="60656f434054ed1e2fb80686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2303_1*i*4"/>
  <p:tag name="KSO_WM_TEMPLATE_CATEGORY" val="diagram"/>
  <p:tag name="KSO_WM_TEMPLATE_INDEX" val="20212303"/>
  <p:tag name="KSO_WM_UNIT_LAYERLEVEL" val="1"/>
  <p:tag name="KSO_WM_TAG_VERSION" val="1.0"/>
  <p:tag name="KSO_WM_BEAUTIFY_FLAG" val="#wm#"/>
  <p:tag name="KSO_WM_UNIT_SM_LIMIT_TYPE" val="2"/>
  <p:tag name="KSO_WM_UNIT_BLOCK" val="0"/>
  <p:tag name="KSO_WM_UNIT_DECORATE_INFO" val="{&quot;ReferentInfo&quot;:{&quot;Id&quot;:&quot;slide&quot;,&quot;X&quot;:{&quot;Pos&quot;:0},&quot;Y&quot;:{&quot;Pos&quot;:2}},&quot;DecorateInfoX&quot;:{&quot;Pos&quot;:0,&quot;IsAbs&quot;:false},&quot;DecorateInfoY&quot;:{&quot;Pos&quot;:2,&quot;IsAbs&quot;:false},&quot;DecorateInfoW&quot;:{&quot;IsAbs&quot;:false},&quot;DecorateInfoH&quot;:{&quot;IsAbs&quot;:false},&quot;whChangeMode&quot;:0}"/>
  <p:tag name="KSO_WM_UNIT_DEC_AREA_ID" val="bf73e0fa95254115a65380345b4aa9dc"/>
  <p:tag name="PA" val="v5.2.11"/>
  <p:tag name="KSO_WM_CHIP_GROUPID" val="5e757e3269be4861f5f8614a"/>
  <p:tag name="KSO_WM_CHIP_XID" val="5f607145688f7a6c7bea32a6"/>
  <p:tag name="KSO_WM_UNIT_LINE_FORE_SCHEMECOLOR_INDEX_BRIGHTNESS" val="-0.25"/>
  <p:tag name="KSO_WM_UNIT_LINE_FORE_SCHEMECOLOR_INDEX" val="14"/>
  <p:tag name="KSO_WM_UNIT_LINE_FILL_TYPE" val="2"/>
  <p:tag name="KSO_WM_TEMPLATE_ASSEMBLE_XID" val="60656f434054ed1e2fb80686"/>
  <p:tag name="KSO_WM_TEMPLATE_ASSEMBLE_GROUPID" val="60656f434054ed1e2fb80686"/>
</p:tagLst>
</file>

<file path=ppt/tags/tag1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303_1*a*1"/>
  <p:tag name="KSO_WM_TEMPLATE_CATEGORY" val="diagram"/>
  <p:tag name="KSO_WM_TEMPLATE_INDEX" val="20212303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32a3a9cc15f4fccb2982bc719ecb06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t&quot;,&quot;fill_mode&quot;:&quot;full&quot;,&quot;sacle_strategy&quot;:&quot;smart&quot;}"/>
  <p:tag name="KSO_WM_ASSEMBLE_CHIP_INDEX" val="a43f3b9f6d47485481779bc834c3ce7d"/>
  <p:tag name="KSO_WM_UNIT_TEXT_FILL_FORE_SCHEMECOLOR_INDEX_BRIGHTNESS" val="0"/>
  <p:tag name="KSO_WM_UNIT_TEXT_FILL_FORE_SCHEMECOLOR_INDEX" val="13"/>
  <p:tag name="KSO_WM_UNIT_TEXT_FILL_TYPE" val="1"/>
  <p:tag name="KSO_WM_TEMPLATE_ASSEMBLE_XID" val="60656f434054ed1e2fb80686"/>
  <p:tag name="KSO_WM_TEMPLATE_ASSEMBLE_GROUPID" val="60656f434054ed1e2fb80686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28776_3*l_h_i*1_1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28776_3*l_h_i*1_1_3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78.xml><?xml version="1.0" encoding="utf-8"?>
<p:tagLst xmlns:p="http://schemas.openxmlformats.org/presentationml/2006/main">
  <p:tag name="KSO_WM_UNIT_SUBTYPE" val="a"/>
  <p:tag name="KSO_WM_UNIT_PRESET_TEXT" val="点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28776_3*l_h_f*1_1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ID" val="diagram20228776_3*l_h_i*1_1_2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28776_3*l_h_i*1_2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-0.25"/>
  <p:tag name="KSO_WM_UNIT_FILL_FORE_SCHEMECOLOR_INDEX" val="14"/>
  <p:tag name="KSO_WM_UNIT_FILL_TYPE" val="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28776_3*l_h_i*1_2_3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2.xml><?xml version="1.0" encoding="utf-8"?>
<p:tagLst xmlns:p="http://schemas.openxmlformats.org/presentationml/2006/main">
  <p:tag name="KSO_WM_UNIT_SUBTYPE" val="a"/>
  <p:tag name="KSO_WM_UNIT_PRESET_TEXT" val="点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28776_3*l_h_f*1_2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ID" val="diagram20228776_3*l_h_i*1_2_2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28776_3*l_h_i*1_3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28776_3*l_h_i*1_3_3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6.xml><?xml version="1.0" encoding="utf-8"?>
<p:tagLst xmlns:p="http://schemas.openxmlformats.org/presentationml/2006/main">
  <p:tag name="KSO_WM_UNIT_SUBTYPE" val="a"/>
  <p:tag name="KSO_WM_UNIT_PRESET_TEXT" val="点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28776_3*l_h_f*1_3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ID" val="diagram20228776_3*l_h_i*1_3_2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28776_3*l_h_i*1_4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-0.25"/>
  <p:tag name="KSO_WM_UNIT_FILL_FORE_SCHEMECOLOR_INDEX" val="14"/>
  <p:tag name="KSO_WM_UNIT_FILL_TYPE" val="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28776_3*l_h_i*1_4_3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</p:tagLst>
</file>

<file path=ppt/tags/tag190.xml><?xml version="1.0" encoding="utf-8"?>
<p:tagLst xmlns:p="http://schemas.openxmlformats.org/presentationml/2006/main">
  <p:tag name="KSO_WM_UNIT_SUBTYPE" val="a"/>
  <p:tag name="KSO_WM_UNIT_PRESET_TEXT" val="点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28776_3*l_h_f*1_4_1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2"/>
  <p:tag name="KSO_WM_UNIT_ID" val="diagram20228776_3*l_h_i*1_4_2"/>
  <p:tag name="KSO_WM_TEMPLATE_CATEGORY" val="diagram"/>
  <p:tag name="KSO_WM_TEMPLATE_INDEX" val="20228776"/>
  <p:tag name="KSO_WM_UNIT_LAYERLEVEL" val="1_1_1"/>
  <p:tag name="KSO_WM_TAG_VERSION" val="1.0"/>
  <p:tag name="KSO_WM_BEAUTIFY_FLAG" val="#wm#"/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  <p:tag name="KSO_WM_DIAGRAM_VIRTUALLY_FRAME" val="{&quot;height&quot;:234.03236220472436,&quot;left&quot;:48.77007874015748,&quot;top&quot;:206.51188976377952,&quot;width&quot;:863.9598425196851}"/>
</p:tagLst>
</file>

<file path=ppt/tags/tag192.xml><?xml version="1.0" encoding="utf-8"?>
<p:tagLst xmlns:p="http://schemas.openxmlformats.org/presentationml/2006/main">
  <p:tag name="KSO_WM_BEAUTIFY_FLAG" val="#wm#"/>
  <p:tag name="KSO_WM_TEMPLATE_CATEGORY" val="diagram"/>
  <p:tag name="KSO_WM_TEMPLATE_INDEX" val="20212303"/>
  <p:tag name="KSO_WM_SLIDE_ID" val="diagram20212303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59*542"/>
  <p:tag name="KSO_WM_SLIDE_POSITION" val="0*0"/>
  <p:tag name="KSO_WM_TAG_VERSION" val="1.0"/>
  <p:tag name="KSO_WM_SLIDE_LAYOUT" val="a_d"/>
  <p:tag name="KSO_WM_SLIDE_LAYOUT_CNT" val="1_1"/>
  <p:tag name="KSO_WM_SLIDE_CAN_ADD_NAVIGATION" val="1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07145688f7a6c7bea32a6"/>
  <p:tag name="KSO_WM_CHIP_FILLPROP" val="[[{&quot;text_align&quot;:&quot;ct&quot;,&quot;text_direction&quot;:&quot;horizontal&quot;,&quot;support_big_font&quot;:false,&quot;fill_id&quot;:&quot;ddcf2610c0ac4b45bec7e29ab0ab1f83&quot;,&quot;fill_align&quot;:&quot;ct&quot;,&quot;chip_types&quot;:[&quot;header&quot;]},{&quot;text_align&quot;:&quot;lm&quot;,&quot;text_direction&quot;:&quot;horizontal&quot;,&quot;support_features&quot;:[&quot;collage&quot;,&quot;carousel&quot;],&quot;support_big_font&quot;:false,&quot;fill_id&quot;:&quot;f2ad6f8ec5eb4c60ab8a9b497fa44351&quot;,&quot;fill_align&quot;:&quot;cm&quot;,&quot;chip_types&quot;:[&quot;diagram&quot;,&quot;pictext&quot;,&quot;text&quot;,&quot;picture&quot;,&quot;chart&quot;,&quot;table&quot;,&quot;video&quot;]}]]"/>
  <p:tag name="KSO_WM_CHIP_DECFILLPROP" val="[]"/>
  <p:tag name="KSO_WM_SLIDE_LAYOUT_INFO" val="{&quot;id&quot;:&quot;2021-04-01T15:36:38&quot;,&quot;maxSize&quot;:{&quot;size1&quot;:30.1},&quot;minSize&quot;:{&quot;size1&quot;:20.1},&quot;normalSize&quot;:{&quot;size1&quot;:25.7},&quot;subLayout&quot;:[{&quot;id&quot;:&quot;2021-04-01T15:36:38&quot;,&quot;margin&quot;:{&quot;bottom&quot;:0.02600000612437725,&quot;left&quot;:1.6929999589920044,&quot;right&quot;:1.6929999589920044,&quot;top&quot;:2.752000093460083},&quot;type&quot;:0},{&quot;id&quot;:&quot;2021-04-01T15:36:38&quot;,&quot;margin&quot;:{&quot;bottom&quot;:1.7280000448226929,&quot;left&quot;:1.6929999589920044,&quot;right&quot;:1.6929999589920044,&quot;top&quot;:0.609000027179718},&quot;type&quot;:0}],&quot;type&quot;:0}"/>
  <p:tag name="KSO_WM_CHIP_GROUPID" val="5e757e3269be4861f5f8614a"/>
  <p:tag name="KSO_WM_SLIDE_BK_DARK_LIGHT" val="2"/>
  <p:tag name="KSO_WM_SLIDE_BACKGROUND_TYPE" val="general"/>
  <p:tag name="KSO_WM_SLIDE_SUPPORT_FEATURE_TYPE" val="3"/>
  <p:tag name="KSO_WM_TEMPLATE_ASSEMBLE_XID" val="60656f434054ed1e2fb80686"/>
  <p:tag name="KSO_WM_TEMPLATE_ASSEMBLE_GROUPID" val="60656f434054ed1e2fb80686"/>
</p:tagLst>
</file>

<file path=ppt/tags/tag193.xml><?xml version="1.0" encoding="utf-8"?>
<p:tagLst xmlns:p="http://schemas.openxmlformats.org/presentationml/2006/main"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36_1*ζ_h_d*1_1_1"/>
  <p:tag name="KSO_WM_TEMPLATE_CATEGORY" val="mixed"/>
  <p:tag name="KSO_WM_TEMPLATE_INDEX" val="20199736"/>
  <p:tag name="KSO_WM_UNIT_LAYERLEVEL" val="1_1_1"/>
  <p:tag name="KSO_WM_TAG_VERSION" val="1.0"/>
  <p:tag name="PA" val="v5.2.10"/>
  <p:tag name="RESOURCELIBID_ANIM" val="557083"/>
  <p:tag name="KSO_WM_UNIT_FLASH_PICTURE_RATE" val="2"/>
  <p:tag name="KSO_WM_UNIT_USESOURCEFORMAT_APPLY" val="1"/>
  <p:tag name="KSO_WM_UNIT_LINE_FORE_SCHEMECOLOR_INDEX_BRIGHTNESS" val="0"/>
  <p:tag name="KSO_WM_UNIT_LINE_FORE_SCHEMECOLOR_INDEX" val="14"/>
  <p:tag name="KSO_WM_UNIT_LINE_FILL_TYPE" val="2"/>
  <p:tag name="KSO_WM_UNIT_SHADOW_SCHEMECOLOR_INDEX_BRIGHTNESS" val="0"/>
  <p:tag name="KSO_WM_UNIT_SHADOW_SCHEMECOLOR_INDEX" val="13"/>
  <p:tag name="KSO_WM_DIAGRAM_VIRTUALLY_FRAME" val="{&quot;height&quot;:232.26338582677164,&quot;left&quot;:123.0772440944882,&quot;top&quot;:174.65,&quot;width&quot;:677.2227559055119}"/>
  <p:tag name="KSO_WM_UNIT_PLACING_PICTURE_USER_VIEWPORT" val="{&quot;height&quot;:3167.163779527559,&quot;width&quot;:3167.163779527559}"/>
</p:tagLst>
</file>

<file path=ppt/tags/tag194.xml><?xml version="1.0" encoding="utf-8"?>
<p:tagLst xmlns:p="http://schemas.openxmlformats.org/presentationml/2006/main">
  <p:tag name="KSO_WM_UNIT_VALUE" val="529*529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36_1*ζ_h_d*1_3_1"/>
  <p:tag name="KSO_WM_TEMPLATE_CATEGORY" val="mixed"/>
  <p:tag name="KSO_WM_TEMPLATE_INDEX" val="20199736"/>
  <p:tag name="KSO_WM_UNIT_LAYERLEVEL" val="1_1_1"/>
  <p:tag name="KSO_WM_TAG_VERSION" val="1.0"/>
  <p:tag name="PA" val="v5.2.10"/>
  <p:tag name="RESOURCELIBID_ANIM" val="557083"/>
  <p:tag name="KSO_WM_UNIT_FLASH_PICTURE_RATE" val="2"/>
  <p:tag name="KSO_WM_UNIT_USESOURCEFORMAT_APPLY" val="1"/>
  <p:tag name="KSO_WM_UNIT_LINE_FORE_SCHEMECOLOR_INDEX_BRIGHTNESS" val="0"/>
  <p:tag name="KSO_WM_UNIT_LINE_FORE_SCHEMECOLOR_INDEX" val="14"/>
  <p:tag name="KSO_WM_UNIT_LINE_FILL_TYPE" val="2"/>
  <p:tag name="KSO_WM_UNIT_SHADOW_SCHEMECOLOR_INDEX_BRIGHTNESS" val="0"/>
  <p:tag name="KSO_WM_UNIT_SHADOW_SCHEMECOLOR_INDEX" val="13"/>
  <p:tag name="KSO_WM_DIAGRAM_VIRTUALLY_FRAME" val="{&quot;height&quot;:232.26338582677164,&quot;left&quot;:123.0772440944882,&quot;top&quot;:174.65,&quot;width&quot;:677.2227559055119}"/>
  <p:tag name="KSO_WM_UNIT_PLACING_PICTURE_USER_VIEWPORT" val="{&quot;height&quot;:3167.163779527559,&quot;width&quot;:3167.143307086614}"/>
</p:tagLst>
</file>

<file path=ppt/tags/tag195.xml><?xml version="1.0" encoding="utf-8"?>
<p:tagLst xmlns:p="http://schemas.openxmlformats.org/presentationml/2006/main">
  <p:tag name="KSO_WM_UNIT_VALUE" val="776*77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ID" val="mixed20199736_1*ζ_h_d*1_2_1"/>
  <p:tag name="KSO_WM_TEMPLATE_CATEGORY" val="mixed"/>
  <p:tag name="KSO_WM_TEMPLATE_INDEX" val="20199736"/>
  <p:tag name="KSO_WM_UNIT_LAYERLEVEL" val="1_1_1"/>
  <p:tag name="KSO_WM_TAG_VERSION" val="1.0"/>
  <p:tag name="PA" val="v5.2.10"/>
  <p:tag name="RESOURCELIBID_ANIM" val="557083"/>
  <p:tag name="KSO_WM_UNIT_FLASH_PICTURE_RATE" val="2"/>
  <p:tag name="KSO_WM_UNIT_USESOURCEFORMAT_APPLY" val="1"/>
  <p:tag name="KSO_WM_UNIT_LINE_FORE_SCHEMECOLOR_INDEX_BRIGHTNESS" val="0"/>
  <p:tag name="KSO_WM_UNIT_LINE_FORE_SCHEMECOLOR_INDEX" val="14"/>
  <p:tag name="KSO_WM_UNIT_LINE_FILL_TYPE" val="2"/>
  <p:tag name="KSO_WM_UNIT_SHADOW_SCHEMECOLOR_INDEX_BRIGHTNESS" val="0"/>
  <p:tag name="KSO_WM_UNIT_SHADOW_SCHEMECOLOR_INDEX" val="13"/>
  <p:tag name="KSO_WM_DIAGRAM_VIRTUALLY_FRAME" val="{&quot;height&quot;:232.26338582677164,&quot;left&quot;:123.0772440944882,&quot;top&quot;:174.65,&quot;width&quot;:677.2227559055119}"/>
  <p:tag name="KSO_WM_UNIT_PLACING_PICTURE_USER_VIEWPORT" val="{&quot;height&quot;:3358,&quot;width&quot;:3358}"/>
</p:tagLst>
</file>

<file path=ppt/tags/tag196.xml><?xml version="1.0" encoding="utf-8"?>
<p:tagLst xmlns:p="http://schemas.openxmlformats.org/presentationml/2006/main">
  <p:tag name="KSO_WM_BEAUTIFY_FLAG" val="#wm#"/>
  <p:tag name="KSO_WM_TEMPLATE_CATEGORY" val="diagram"/>
  <p:tag name="KSO_WM_TEMPLATE_INDEX" val="20212303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9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THANK  YOU"/>
</p:tagLst>
</file>

<file path=ppt/tags/tag198.xml><?xml version="1.0" encoding="utf-8"?>
<p:tagLst xmlns:p="http://schemas.openxmlformats.org/presentationml/2006/main">
  <p:tag name="KSO_WM_SLIDE_ID" val="custom2023031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314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73.7&quot;,&quot;top&quot;:&quot;78.5&quot;,&quot;width&quot;:&quot;702.55&quot;,&quot;height&quot;:&quot;350.15&quot;}"/>
</p:tagLst>
</file>

<file path=ppt/tags/tag199.xml><?xml version="1.0" encoding="utf-8"?>
<p:tagLst xmlns:p="http://schemas.openxmlformats.org/presentationml/2006/main">
  <p:tag name="commondata" val="eyJoZGlkIjoiMzEwNTM5NzYwMDRjMzkwZTVkZjY2ODkwMGIxNGU0OTUifQ=="/>
</p:tagLst>
</file>

<file path=ppt/tags/tag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25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3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34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3.0"/>
</p:tagLst>
</file>

<file path=ppt/tags/tag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5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5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7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7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8"/>
  <p:tag name="KSO_WM_UNIT_ID" val="_1*i*8"/>
  <p:tag name="KSO_WM_UNIT_LAYERLEVEL" val="1"/>
  <p:tag name="KSO_WM_TAG_VERSION" val="3.0"/>
</p:tagLst>
</file>

<file path=ppt/tags/tag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CONTENT_GROUP_TYPE" val="contentchip"/>
  <p:tag name="KSO_WM_UNIT_TYPE" val="i"/>
  <p:tag name="KSO_WM_UNIT_INDEX" val="8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CONTENT_GROUP_TYPE" val="contentchip"/>
  <p:tag name="KSO_WM_UNIT_TYPE" val="i"/>
  <p:tag name="KSO_WM_UNIT_INDEX" val="9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CONTENT_GROUP_TYPE" val="contentchip"/>
  <p:tag name="KSO_WM_UNIT_TYPE" val="i"/>
  <p:tag name="KSO_WM_UNIT_INDEX" val="10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86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9"/>
  <p:tag name="KSO_WM_UNIT_ID" val="_1*i*9"/>
  <p:tag name="KSO_WM_UNIT_LAYERLEVEL" val="1"/>
  <p:tag name="KSO_WM_TAG_VERSION" val="3.0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4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314"/>
</p:tagLst>
</file>

<file path=ppt/tags/tag9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4"/>
  <p:tag name="KSO_WM_SPECIAL_SOURCE" val="bdnull"/>
  <p:tag name="KSO_WM_TEMPLATE_THUMBS_INDEX" val="1、9"/>
</p:tagLst>
</file>

<file path=ppt/tags/tag98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99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1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汇报人：WPS"/>
</p:tagLst>
</file>

<file path=ppt/theme/theme1.xml><?xml version="1.0" encoding="utf-8"?>
<a:theme xmlns:a="http://schemas.openxmlformats.org/drawingml/2006/main" name="Office 主题">
  <a:themeElements>
    <a:clrScheme name="自定义 23">
      <a:dk1>
        <a:srgbClr val="000000"/>
      </a:dk1>
      <a:lt1>
        <a:srgbClr val="FFFFFF"/>
      </a:lt1>
      <a:dk2>
        <a:srgbClr val="011163"/>
      </a:dk2>
      <a:lt2>
        <a:srgbClr val="FFFFFF"/>
      </a:lt2>
      <a:accent1>
        <a:srgbClr val="4864FC"/>
      </a:accent1>
      <a:accent2>
        <a:srgbClr val="6C5EDE"/>
      </a:accent2>
      <a:accent3>
        <a:srgbClr val="9059BF"/>
      </a:accent3>
      <a:accent4>
        <a:srgbClr val="B453A1"/>
      </a:accent4>
      <a:accent5>
        <a:srgbClr val="D84E82"/>
      </a:accent5>
      <a:accent6>
        <a:srgbClr val="FC4864"/>
      </a:accent6>
      <a:hlink>
        <a:srgbClr val="0563C1"/>
      </a:hlink>
      <a:folHlink>
        <a:srgbClr val="954D72"/>
      </a:folHlink>
    </a:clrScheme>
    <a:fontScheme name="自定义 18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1481</Words>
  <Application>WPS 演示</Application>
  <PresentationFormat>宽屏</PresentationFormat>
  <Paragraphs>171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宋体</vt:lpstr>
      <vt:lpstr>Wingdings</vt:lpstr>
      <vt:lpstr>MiSans Normal</vt:lpstr>
      <vt:lpstr>Wingdings</vt:lpstr>
      <vt:lpstr>MiSans Heavy</vt:lpstr>
      <vt:lpstr>微软雅黑</vt:lpstr>
      <vt:lpstr>Arial Unicode MS</vt:lpstr>
      <vt:lpstr>Calibri</vt:lpstr>
      <vt:lpstr>Office 主题</vt:lpstr>
      <vt:lpstr>基于es和ts码流的 音视频质量评估</vt:lpstr>
      <vt:lpstr>目录</vt:lpstr>
      <vt:lpstr>1. 基本介绍--成员</vt:lpstr>
      <vt:lpstr>1. 基本介绍--质量分析的痛点</vt:lpstr>
      <vt:lpstr>1. 基本介绍--es流</vt:lpstr>
      <vt:lpstr>1.基本介绍--ts流</vt:lpstr>
      <vt:lpstr>PowerPoint 演示文稿</vt:lpstr>
      <vt:lpstr>3. 技术要点--基本流程</vt:lpstr>
      <vt:lpstr>3. 技术要点--时延评估</vt:lpstr>
      <vt:lpstr>3. 技术要点--音视频流分离</vt:lpstr>
      <vt:lpstr>3. 技术要点--视频质量评估</vt:lpstr>
      <vt:lpstr>3. 技术要点--音频质量评估</vt:lpstr>
      <vt:lpstr>4. 成果展示</vt:lpstr>
      <vt:lpstr>PowerPoint 演示文稿</vt:lpstr>
      <vt:lpstr>PowerPoint 演示文稿</vt:lpstr>
      <vt:lpstr>PowerPoint 演示文稿</vt:lpstr>
      <vt:lpstr>PowerPoint 演示文稿</vt:lpstr>
      <vt:lpstr>5.反思与总结--个人职业规划</vt:lpstr>
      <vt:lpstr>请各位老师批评指正，谢谢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小松鼠</cp:lastModifiedBy>
  <cp:revision>197</cp:revision>
  <dcterms:created xsi:type="dcterms:W3CDTF">2019-06-19T02:08:00Z</dcterms:created>
  <dcterms:modified xsi:type="dcterms:W3CDTF">2024-02-23T10:42:32Z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B93A50247A3C4ACAB9DE748E816B8381_11</vt:lpwstr>
  </property>
</Properties>
</file>